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3"/>
  </p:notesMasterIdLst>
  <p:sldIdLst>
    <p:sldId id="256" r:id="rId3"/>
    <p:sldId id="259" r:id="rId4"/>
    <p:sldId id="306" r:id="rId5"/>
    <p:sldId id="307" r:id="rId6"/>
    <p:sldId id="295" r:id="rId7"/>
    <p:sldId id="296" r:id="rId8"/>
    <p:sldId id="308" r:id="rId9"/>
    <p:sldId id="298" r:id="rId10"/>
    <p:sldId id="299" r:id="rId11"/>
    <p:sldId id="300" r:id="rId12"/>
    <p:sldId id="302" r:id="rId13"/>
    <p:sldId id="303" r:id="rId14"/>
    <p:sldId id="309" r:id="rId15"/>
    <p:sldId id="310" r:id="rId16"/>
    <p:sldId id="311" r:id="rId17"/>
    <p:sldId id="312" r:id="rId18"/>
    <p:sldId id="301" r:id="rId19"/>
    <p:sldId id="272" r:id="rId20"/>
    <p:sldId id="267" r:id="rId21"/>
    <p:sldId id="29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BCE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6" autoAdjust="0"/>
    <p:restoredTop sz="94660"/>
  </p:normalViewPr>
  <p:slideViewPr>
    <p:cSldViewPr snapToGrid="0">
      <p:cViewPr>
        <p:scale>
          <a:sx n="70" d="100"/>
          <a:sy n="70" d="100"/>
        </p:scale>
        <p:origin x="-636" y="-180"/>
      </p:cViewPr>
      <p:guideLst>
        <p:guide orient="horz" pos="2160"/>
        <p:guide pos="384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B707F-E95E-4BDC-B470-D3279ED8C0F8}" type="datetimeFigureOut">
              <a:rPr lang="zh-CN" altLang="en-US" smtClean="0"/>
              <a:pPr/>
              <a:t>2021/9/12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894AE-67C3-438C-B9E1-85E8F4664E9A}" type="slidenum">
              <a:rPr lang="zh-CN" altLang="en-US" smtClean="0"/>
              <a:pPr/>
              <a:t>‹#›</a:t>
            </a:fld>
            <a:endParaRPr lang="zh-CN" altLang="en-US"/>
          </a:p>
        </p:txBody>
      </p:sp>
    </p:spTree>
    <p:extLst>
      <p:ext uri="{BB962C8B-B14F-4D97-AF65-F5344CB8AC3E}">
        <p14:creationId xmlns:p14="http://schemas.microsoft.com/office/powerpoint/2010/main" val="373459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a:t>
            </a:fld>
            <a:endParaRPr lang="zh-CN" altLang="en-US"/>
          </a:p>
        </p:txBody>
      </p:sp>
    </p:spTree>
    <p:extLst>
      <p:ext uri="{BB962C8B-B14F-4D97-AF65-F5344CB8AC3E}">
        <p14:creationId xmlns:p14="http://schemas.microsoft.com/office/powerpoint/2010/main" val="27140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11</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18</a:t>
            </a:fld>
            <a:endParaRPr lang="zh-CN" altLang="en-US"/>
          </a:p>
        </p:txBody>
      </p:sp>
    </p:spTree>
    <p:extLst>
      <p:ext uri="{BB962C8B-B14F-4D97-AF65-F5344CB8AC3E}">
        <p14:creationId xmlns:p14="http://schemas.microsoft.com/office/powerpoint/2010/main" val="97874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19</a:t>
            </a:fld>
            <a:endParaRPr lang="zh-CN" altLang="en-US"/>
          </a:p>
        </p:txBody>
      </p:sp>
    </p:spTree>
    <p:extLst>
      <p:ext uri="{BB962C8B-B14F-4D97-AF65-F5344CB8AC3E}">
        <p14:creationId xmlns:p14="http://schemas.microsoft.com/office/powerpoint/2010/main" val="242809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20</a:t>
            </a:fld>
            <a:endParaRPr lang="zh-CN" altLang="en-US"/>
          </a:p>
        </p:txBody>
      </p:sp>
    </p:spTree>
    <p:extLst>
      <p:ext uri="{BB962C8B-B14F-4D97-AF65-F5344CB8AC3E}">
        <p14:creationId xmlns:p14="http://schemas.microsoft.com/office/powerpoint/2010/main" val="137596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46898885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OPTION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4770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1400342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23300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32505534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142998189"/>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9015584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90344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9967085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80327101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44601022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33479959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4000569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628399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640403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11418682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567348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326646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99879104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24499605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25800090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94437996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50879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54491561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573232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3064016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74983834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6969563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grpSp>
        <p:nvGrpSpPr>
          <p:cNvPr id="4" name="组合 3"/>
          <p:cNvGrpSpPr/>
          <p:nvPr userDrawn="1"/>
        </p:nvGrpSpPr>
        <p:grpSpPr>
          <a:xfrm>
            <a:off x="-1" y="0"/>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183750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68750847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3">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pic>
        <p:nvPicPr>
          <p:cNvPr id="7" name="图片 6"/>
          <p:cNvPicPr>
            <a:picLocks noChangeAspect="1"/>
          </p:cNvPicPr>
          <p:nvPr userDrawn="1"/>
        </p:nvPicPr>
        <p:blipFill rotWithShape="1">
          <a:blip r:embed="rId44">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sp>
        <p:nvSpPr>
          <p:cNvPr id="8" name="矩形 7"/>
          <p:cNvSpPr/>
          <p:nvPr userDrawn="1"/>
        </p:nvSpPr>
        <p:spPr>
          <a:xfrm>
            <a:off x="-42324" y="-37926"/>
            <a:ext cx="12234324" cy="6895926"/>
          </a:xfrm>
          <a:prstGeom prst="rect">
            <a:avLst/>
          </a:prstGeom>
          <a:solidFill>
            <a:schemeClr val="accent1">
              <a:lumMod val="20000"/>
              <a:lumOff val="8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6" name="直接连接符 6"/>
          <p:cNvCxnSpPr/>
          <p:nvPr/>
        </p:nvCxnSpPr>
        <p:spPr>
          <a:xfrm flipV="1">
            <a:off x="3025297"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7"/>
          <p:cNvGrpSpPr/>
          <p:nvPr/>
        </p:nvGrpSpPr>
        <p:grpSpPr>
          <a:xfrm>
            <a:off x="2" y="195106"/>
            <a:ext cx="5791199" cy="569433"/>
            <a:chOff x="0" y="194743"/>
            <a:chExt cx="5791199" cy="569433"/>
          </a:xfrm>
        </p:grpSpPr>
        <p:sp>
          <p:nvSpPr>
            <p:cNvPr id="28" name="圆角矩形 8"/>
            <p:cNvSpPr/>
            <p:nvPr/>
          </p:nvSpPr>
          <p:spPr>
            <a:xfrm>
              <a:off x="173209" y="194743"/>
              <a:ext cx="5617990" cy="569433"/>
            </a:xfrm>
            <a:prstGeom prst="roundRect">
              <a:avLst>
                <a:gd name="adj" fmla="val 9976"/>
              </a:avLst>
            </a:prstGeom>
            <a:solidFill>
              <a:schemeClr val="accent3"/>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29" name="组合 9"/>
            <p:cNvGrpSpPr/>
            <p:nvPr/>
          </p:nvGrpSpPr>
          <p:grpSpPr>
            <a:xfrm>
              <a:off x="0" y="290669"/>
              <a:ext cx="424561" cy="355906"/>
              <a:chOff x="469900" y="728859"/>
              <a:chExt cx="424561" cy="355906"/>
            </a:xfrm>
          </p:grpSpPr>
          <p:sp>
            <p:nvSpPr>
              <p:cNvPr id="30"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1"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2"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3"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4"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5"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6"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7"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44" name="Freeform 5"/>
          <p:cNvSpPr>
            <a:spLocks/>
          </p:cNvSpPr>
          <p:nvPr/>
        </p:nvSpPr>
        <p:spPr bwMode="auto">
          <a:xfrm rot="5400000">
            <a:off x="11450010" y="188558"/>
            <a:ext cx="541580" cy="47999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2700">
            <a:solidFill>
              <a:schemeClr val="accent3"/>
            </a:solidFill>
          </a:ln>
          <a:effectLst>
            <a:outerShdw blurRad="165100" dist="762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6" name="Slide Number Placeholder 5"/>
          <p:cNvSpPr txBox="1">
            <a:spLocks/>
          </p:cNvSpPr>
          <p:nvPr/>
        </p:nvSpPr>
        <p:spPr>
          <a:xfrm>
            <a:off x="11486084" y="289252"/>
            <a:ext cx="480000" cy="304800"/>
          </a:xfrm>
          <a:prstGeom prst="rect">
            <a:avLst/>
          </a:prstGeom>
        </p:spPr>
        <p:txBody>
          <a:bodyPr vert="horz" lIns="91440" tIns="45720" rIns="91440" bIns="45720" rtlCol="0" anchor="ctr"/>
          <a:lstStyle>
            <a:lvl1pPr algn="ctr">
              <a:defRPr sz="12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57B18ED-D931-45F4-8873-1BEDAB4DC03E}" type="slidenum">
              <a:rPr kumimoji="0" lang="en-JM" sz="1600" b="0" i="0" u="none" strike="noStrike" kern="1200" cap="none" spc="0" normalizeH="0" baseline="0" noProof="0" smtClean="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JM" sz="1600" b="0" i="0" u="none" strike="noStrike" kern="1200" cap="none" spc="0" normalizeH="0" baseline="0" noProof="0" dirty="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393774592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p3"/><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l="5262" t="4021" b="13228"/>
          <a:stretch/>
        </p:blipFill>
        <p:spPr>
          <a:xfrm>
            <a:off x="-12778" y="-24376"/>
            <a:ext cx="12204778" cy="6882376"/>
          </a:xfrm>
          <a:prstGeom prst="rect">
            <a:avLst/>
          </a:prstGeom>
        </p:spPr>
      </p:pic>
      <p:sp>
        <p:nvSpPr>
          <p:cNvPr id="4" name="PA_文本框 3"/>
          <p:cNvSpPr txBox="1"/>
          <p:nvPr>
            <p:custDataLst>
              <p:tags r:id="rId1"/>
            </p:custDataLst>
          </p:nvPr>
        </p:nvSpPr>
        <p:spPr>
          <a:xfrm>
            <a:off x="2394857" y="1691781"/>
            <a:ext cx="6574972" cy="2308324"/>
          </a:xfrm>
          <a:prstGeom prst="rect">
            <a:avLst/>
          </a:prstGeom>
          <a:noFill/>
        </p:spPr>
        <p:txBody>
          <a:bodyPr wrap="square" rtlCol="0">
            <a:spAutoFit/>
          </a:bodyPr>
          <a:lstStyle/>
          <a:p>
            <a:pPr algn="ct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Quá</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trình</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tạo</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lập</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văn</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bản</a:t>
            </a:r>
            <a:endParaRPr kumimoji="1" lang="zh-CN" altLang="en-US" sz="7200" b="1" dirty="0">
              <a:ln w="19050">
                <a:solidFill>
                  <a:schemeClr val="bg1"/>
                </a:solidFill>
              </a:ln>
              <a:solidFill>
                <a:srgbClr val="FFFF00"/>
              </a:solidFill>
              <a:latin typeface="Times New Roman" pitchFamily="18" charset="0"/>
              <a:ea typeface="Microsoft YaHei" charset="0"/>
              <a:cs typeface="Times New Roman" pitchFamily="18" charset="0"/>
            </a:endParaRPr>
          </a:p>
        </p:txBody>
      </p:sp>
      <p:grpSp>
        <p:nvGrpSpPr>
          <p:cNvPr id="5" name="PA_组 556"/>
          <p:cNvGrpSpPr/>
          <p:nvPr>
            <p:custDataLst>
              <p:tags r:id="rId2"/>
            </p:custDataLst>
          </p:nvPr>
        </p:nvGrpSpPr>
        <p:grpSpPr>
          <a:xfrm>
            <a:off x="797484" y="1146329"/>
            <a:ext cx="1134504" cy="2878417"/>
            <a:chOff x="5616740" y="1781178"/>
            <a:chExt cx="746455" cy="1947836"/>
          </a:xfrm>
          <a:solidFill>
            <a:schemeClr val="bg1"/>
          </a:solidFill>
        </p:grpSpPr>
        <p:sp>
          <p:nvSpPr>
            <p:cNvPr id="6"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7" name="Freeform 783"/>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8"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9" name="Freeform 800"/>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0"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1" name="Freeform 326"/>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2" name="Freeform 327"/>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3" name="Freeform 461"/>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4" name="Freeform 594"/>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5" name="Freeform 796"/>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6"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7"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8" name="Freeform 592"/>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9" name="Freeform 854"/>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0" name="Freeform 855"/>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1" name="Freeform 856"/>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grpSp>
      <p:pic>
        <p:nvPicPr>
          <p:cNvPr id="22" name="宗次郎 - いつも何度で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033163" y="-1996440"/>
            <a:ext cx="609600" cy="609600"/>
          </a:xfrm>
          <a:prstGeom prst="rect">
            <a:avLst/>
          </a:prstGeom>
        </p:spPr>
      </p:pic>
    </p:spTree>
    <p:extLst>
      <p:ext uri="{BB962C8B-B14F-4D97-AF65-F5344CB8AC3E}">
        <p14:creationId xmlns:p14="http://schemas.microsoft.com/office/powerpoint/2010/main" val="2731848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53" presetClass="entr" presetSubtype="16" fill="hold" grpId="0" nodeType="withEffect">
                                  <p:stCondLst>
                                    <p:cond delay="60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nodeType="withEffect">
                                  <p:stCondLst>
                                    <p:cond delay="9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7" repeatCount="indefinite"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7821372"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4: </a:t>
            </a:r>
            <a:r>
              <a:rPr lang="en-US" sz="3600" i="1" u="sng" dirty="0" err="1" smtClean="0">
                <a:solidFill>
                  <a:srgbClr val="FF0000"/>
                </a:solidFill>
                <a:latin typeface="Times New Roman" pitchFamily="18" charset="0"/>
                <a:cs typeface="Times New Roman" pitchFamily="18" charset="0"/>
              </a:rPr>
              <a:t>Kiểm</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tra</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lại</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vừa</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tạo</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lập</a:t>
            </a:r>
            <a:endParaRPr lang="en-US" sz="3600" i="1" u="sng" dirty="0">
              <a:solidFill>
                <a:srgbClr val="FF0000"/>
              </a:solidFill>
              <a:latin typeface="Times New Roman" pitchFamily="18" charset="0"/>
              <a:cs typeface="Times New Roman" pitchFamily="18" charset="0"/>
            </a:endParaRPr>
          </a:p>
        </p:txBody>
      </p:sp>
      <p:sp>
        <p:nvSpPr>
          <p:cNvPr id="3" name="Rectangle 2"/>
          <p:cNvSpPr/>
          <p:nvPr/>
        </p:nvSpPr>
        <p:spPr>
          <a:xfrm>
            <a:off x="674913" y="2785004"/>
            <a:ext cx="10602686" cy="4062651"/>
          </a:xfrm>
          <a:prstGeom prst="rect">
            <a:avLst/>
          </a:prstGeom>
        </p:spPr>
        <p:txBody>
          <a:bodyPr wrap="square">
            <a:spAutoFit/>
          </a:bodyPr>
          <a:lstStyle/>
          <a:p>
            <a:pPr>
              <a:lnSpc>
                <a:spcPct val="150000"/>
              </a:lnSpc>
            </a:pPr>
            <a:r>
              <a:rPr lang="vi-VN" sz="2800" b="1" u="sng" dirty="0" smtClean="0">
                <a:latin typeface="Times New Roman" pitchFamily="18" charset="0"/>
                <a:cs typeface="Times New Roman" pitchFamily="18" charset="0"/>
              </a:rPr>
              <a:t>Ví dụ: </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vi-VN" sz="2400" dirty="0" smtClean="0">
                <a:latin typeface="Times New Roman" pitchFamily="18" charset="0"/>
                <a:cs typeface="Times New Roman" pitchFamily="18" charset="0"/>
              </a:rPr>
              <a:t>Bố kính yêu! Trước hết con xin lỗi bố và xin lỗi mẹ bằng sự thành khẩn trong lòng mình. Con hứa từ nay sẽ không có một lời nói nào làm tổn hại đến tình thương yêu mà bố mẹ đã dành cho con.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Tôi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nguyện sẽ trở thành người con ngoan ngoãn, lễ phép và có hiếu với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ông bà.</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Cuối cùng con xin bố mẹ tha lỗi cho con.</a:t>
            </a:r>
            <a:br>
              <a:rPr lang="vi-VN"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con</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En – ri - c</a:t>
            </a:r>
            <a:r>
              <a:rPr lang="en-US" sz="2400" dirty="0" smtClean="0">
                <a:latin typeface="Times New Roman" pitchFamily="18" charset="0"/>
                <a:cs typeface="Times New Roman" pitchFamily="18" charset="0"/>
              </a:rPr>
              <a:t>ô</a:t>
            </a:r>
            <a:endParaRPr lang="en-US" sz="2400" dirty="0">
              <a:latin typeface="Times New Roman" pitchFamily="18" charset="0"/>
              <a:cs typeface="Times New Roman" pitchFamily="18" charset="0"/>
            </a:endParaRPr>
          </a:p>
        </p:txBody>
      </p:sp>
      <p:cxnSp>
        <p:nvCxnSpPr>
          <p:cNvPr id="5" name="Straight Connector 4"/>
          <p:cNvCxnSpPr/>
          <p:nvPr/>
        </p:nvCxnSpPr>
        <p:spPr>
          <a:xfrm flipV="1">
            <a:off x="4260124" y="5005796"/>
            <a:ext cx="402772" cy="10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90206" y="5560967"/>
            <a:ext cx="892629"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981257" y="6149885"/>
            <a:ext cx="1415144"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880212" y="5719745"/>
            <a:ext cx="1585690"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smtClean="0">
                <a:latin typeface="Times New Roman" pitchFamily="18" charset="0"/>
                <a:cs typeface="Times New Roman" pitchFamily="18" charset="0"/>
              </a:rPr>
              <a:t>Con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endParaRPr lang="en-US" sz="2400" dirty="0"/>
          </a:p>
        </p:txBody>
      </p:sp>
      <p:sp>
        <p:nvSpPr>
          <p:cNvPr id="14" name="Rectangle 13"/>
          <p:cNvSpPr/>
          <p:nvPr/>
        </p:nvSpPr>
        <p:spPr>
          <a:xfrm>
            <a:off x="4140572" y="4671995"/>
            <a:ext cx="69762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smtClean="0">
                <a:latin typeface="Times New Roman" pitchFamily="18" charset="0"/>
                <a:cs typeface="Times New Roman" pitchFamily="18" charset="0"/>
              </a:rPr>
              <a:t>Con</a:t>
            </a:r>
            <a:endParaRPr lang="en-US" sz="2400" dirty="0"/>
          </a:p>
        </p:txBody>
      </p:sp>
      <p:sp>
        <p:nvSpPr>
          <p:cNvPr id="15" name="Rectangle 14"/>
          <p:cNvSpPr/>
          <p:nvPr/>
        </p:nvSpPr>
        <p:spPr>
          <a:xfrm>
            <a:off x="3260462" y="5289215"/>
            <a:ext cx="944489"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endParaRPr lang="en-US" sz="2400" dirty="0"/>
          </a:p>
        </p:txBody>
      </p:sp>
      <p:sp>
        <p:nvSpPr>
          <p:cNvPr id="16" name="Rectangle 15"/>
          <p:cNvSpPr/>
          <p:nvPr/>
        </p:nvSpPr>
        <p:spPr>
          <a:xfrm>
            <a:off x="1642110" y="1127105"/>
            <a:ext cx="10256520" cy="830997"/>
          </a:xfrm>
          <a:prstGeom prst="rect">
            <a:avLst/>
          </a:prstGeom>
        </p:spPr>
        <p:txBody>
          <a:bodyPr wrap="square">
            <a:spAutoFit/>
          </a:bodyPr>
          <a:lstStyle/>
          <a:p>
            <a:pPr>
              <a:lnSpc>
                <a:spcPct val="150000"/>
              </a:lnSpc>
            </a:pPr>
            <a:r>
              <a:rPr lang="vi-VN" sz="3200" dirty="0" smtClean="0">
                <a:latin typeface="Times New Roman" pitchFamily="18" charset="0"/>
                <a:cs typeface="Times New Roman" pitchFamily="18" charset="0"/>
              </a:rPr>
              <a:t>Kiểm tra việc thực hiện các bước 1, 2, 3.</a:t>
            </a:r>
            <a:endParaRPr lang="en-US" sz="3200" dirty="0">
              <a:latin typeface="Times New Roman" pitchFamily="18" charset="0"/>
              <a:cs typeface="Times New Roman" pitchFamily="18" charset="0"/>
            </a:endParaRPr>
          </a:p>
        </p:txBody>
      </p:sp>
      <p:sp>
        <p:nvSpPr>
          <p:cNvPr id="17" name="Rectangle 16"/>
          <p:cNvSpPr/>
          <p:nvPr/>
        </p:nvSpPr>
        <p:spPr>
          <a:xfrm>
            <a:off x="1668780" y="1931015"/>
            <a:ext cx="10256520" cy="830997"/>
          </a:xfrm>
          <a:prstGeom prst="rect">
            <a:avLst/>
          </a:prstGeom>
        </p:spPr>
        <p:txBody>
          <a:bodyPr wrap="square">
            <a:spAutoFit/>
          </a:bodyPr>
          <a:lstStyle/>
          <a:p>
            <a:pPr>
              <a:lnSpc>
                <a:spcPct val="150000"/>
              </a:lnSpc>
            </a:pPr>
            <a:r>
              <a:rPr lang="vi-VN" sz="3200" dirty="0" smtClean="0">
                <a:latin typeface="Times New Roman" pitchFamily="18" charset="0"/>
                <a:cs typeface="Times New Roman" pitchFamily="18" charset="0"/>
              </a:rPr>
              <a:t>Sửa chữa chỗ sai, bổ sung phần thiếu.</a:t>
            </a:r>
            <a:endParaRPr lang="en-US" sz="3200" dirty="0">
              <a:latin typeface="Times New Roman" pitchFamily="18" charset="0"/>
              <a:cs typeface="Times New Roman" pitchFamily="18" charset="0"/>
            </a:endParaRPr>
          </a:p>
        </p:txBody>
      </p:sp>
      <p:cxnSp>
        <p:nvCxnSpPr>
          <p:cNvPr id="18" name="Straight Arrow Connector 17"/>
          <p:cNvCxnSpPr>
            <a:endCxn id="16" idx="1"/>
          </p:cNvCxnSpPr>
          <p:nvPr/>
        </p:nvCxnSpPr>
        <p:spPr>
          <a:xfrm flipV="1">
            <a:off x="662940" y="1542604"/>
            <a:ext cx="979170" cy="3776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7" idx="1"/>
          </p:cNvCxnSpPr>
          <p:nvPr/>
        </p:nvCxnSpPr>
        <p:spPr>
          <a:xfrm>
            <a:off x="662940" y="1885950"/>
            <a:ext cx="1005840" cy="4605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978626" y="2535827"/>
            <a:ext cx="5910943" cy="1200329"/>
          </a:xfrm>
          <a:prstGeom prst="rect">
            <a:avLst/>
          </a:prstGeom>
          <a:noFill/>
        </p:spPr>
        <p:txBody>
          <a:bodyPr wrap="square" rtlCol="0">
            <a:spAutoFit/>
          </a:bodyPr>
          <a:lstStyle/>
          <a:p>
            <a:pPr algn="ct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II.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Luyện</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tập</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endPar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9952"/>
            <a:ext cx="12191999" cy="523220"/>
          </a:xfrm>
          <a:prstGeom prst="rect">
            <a:avLst/>
          </a:prstGeom>
        </p:spPr>
        <p:txBody>
          <a:bodyPr wrap="square">
            <a:spAutoFit/>
          </a:bodyPr>
          <a:lstStyle/>
          <a:p>
            <a:r>
              <a:rPr lang="vi-VN" sz="2800" dirty="0" smtClean="0">
                <a:latin typeface="Times New Roman" pitchFamily="18" charset="0"/>
                <a:cs typeface="Times New Roman" pitchFamily="18" charset="0"/>
              </a:rPr>
              <a:t>a, Khi tạo nên các văn bản, điều em muốn nói có thật sự cần thiết không?</a:t>
            </a:r>
            <a:endParaRPr lang="en-US" sz="2800" dirty="0">
              <a:latin typeface="Times New Roman" pitchFamily="18" charset="0"/>
              <a:cs typeface="Times New Roman" pitchFamily="18" charset="0"/>
            </a:endParaRPr>
          </a:p>
        </p:txBody>
      </p:sp>
      <p:sp>
        <p:nvSpPr>
          <p:cNvPr id="3" name="Rectangle 2"/>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1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5" name="Rectangle 4"/>
          <p:cNvSpPr/>
          <p:nvPr/>
        </p:nvSpPr>
        <p:spPr>
          <a:xfrm>
            <a:off x="548185" y="1616476"/>
            <a:ext cx="11475493"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a:t>
            </a:r>
            <a:r>
              <a:rPr lang="vi-VN" sz="2800" dirty="0" smtClean="0">
                <a:latin typeface="Times New Roman" pitchFamily="18" charset="0"/>
                <a:cs typeface="Times New Roman" pitchFamily="18" charset="0"/>
              </a:rPr>
              <a:t>Rất cần thiết vì đó là nội dung của văn bản.</a:t>
            </a:r>
            <a:endParaRPr lang="en-US" sz="2800" dirty="0">
              <a:latin typeface="Times New Roman" pitchFamily="18" charset="0"/>
              <a:cs typeface="Times New Roman" pitchFamily="18" charset="0"/>
            </a:endParaRPr>
          </a:p>
        </p:txBody>
      </p:sp>
      <p:sp>
        <p:nvSpPr>
          <p:cNvPr id="6" name="Rectangle 5"/>
          <p:cNvSpPr/>
          <p:nvPr/>
        </p:nvSpPr>
        <p:spPr>
          <a:xfrm>
            <a:off x="0" y="2205605"/>
            <a:ext cx="12191999" cy="954107"/>
          </a:xfrm>
          <a:prstGeom prst="rect">
            <a:avLst/>
          </a:prstGeom>
        </p:spPr>
        <p:txBody>
          <a:bodyPr wrap="square">
            <a:spAutoFit/>
          </a:bodyPr>
          <a:lstStyle/>
          <a:p>
            <a:r>
              <a:rPr lang="vi-VN" sz="2800" dirty="0" smtClean="0">
                <a:latin typeface="Times New Roman" pitchFamily="18" charset="0"/>
                <a:cs typeface="Times New Roman" pitchFamily="18" charset="0"/>
              </a:rPr>
              <a:t>b, Em đã thấy mình thực sự quan tâm đến việc viết cho ai chưa? Việc quan tâm (hay thiếu quan tâm) có ảnh hưởng tới nội dung và hình thức bài viết như thế nào?</a:t>
            </a:r>
            <a:endParaRPr lang="en-US" sz="2800" dirty="0">
              <a:latin typeface="Times New Roman" pitchFamily="18" charset="0"/>
              <a:cs typeface="Times New Roman" pitchFamily="18" charset="0"/>
            </a:endParaRPr>
          </a:p>
        </p:txBody>
      </p:sp>
      <p:sp>
        <p:nvSpPr>
          <p:cNvPr id="7" name="Rectangle 6"/>
          <p:cNvSpPr/>
          <p:nvPr/>
        </p:nvSpPr>
        <p:spPr>
          <a:xfrm>
            <a:off x="548185" y="3318570"/>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Q</a:t>
            </a:r>
            <a:r>
              <a:rPr lang="vi-VN" sz="2800" dirty="0" smtClean="0">
                <a:latin typeface="Times New Roman" pitchFamily="18" charset="0"/>
                <a:cs typeface="Times New Roman" pitchFamily="18" charset="0"/>
              </a:rPr>
              <a:t>uan tâm đến đối tượng vì nó ảnh hưởng tới cách xưng hô, cách dùng từ.</a:t>
            </a:r>
            <a:endParaRPr lang="en-US" sz="2800" dirty="0">
              <a:latin typeface="Times New Roman" pitchFamily="18" charset="0"/>
              <a:cs typeface="Times New Roman" pitchFamily="18" charset="0"/>
            </a:endParaRPr>
          </a:p>
        </p:txBody>
      </p:sp>
      <p:sp>
        <p:nvSpPr>
          <p:cNvPr id="8" name="Rectangle 7"/>
          <p:cNvSpPr/>
          <p:nvPr/>
        </p:nvSpPr>
        <p:spPr>
          <a:xfrm>
            <a:off x="0" y="3921339"/>
            <a:ext cx="12192000" cy="954107"/>
          </a:xfrm>
          <a:prstGeom prst="rect">
            <a:avLst/>
          </a:prstGeom>
        </p:spPr>
        <p:txBody>
          <a:bodyPr wrap="square">
            <a:spAutoFit/>
          </a:bodyPr>
          <a:lstStyle/>
          <a:p>
            <a:r>
              <a:rPr lang="vi-VN" sz="2800" dirty="0" smtClean="0">
                <a:latin typeface="Times New Roman" pitchFamily="18" charset="0"/>
                <a:cs typeface="Times New Roman" pitchFamily="18" charset="0"/>
              </a:rPr>
              <a:t>c, Em có lập dàn bài khi làm văn không? Việc xây dựng bố cục ảnh hưởng như thế nào đến kết quả làm bài?</a:t>
            </a:r>
            <a:endParaRPr lang="en-US" sz="2800" dirty="0">
              <a:latin typeface="Times New Roman" pitchFamily="18" charset="0"/>
              <a:cs typeface="Times New Roman" pitchFamily="18" charset="0"/>
            </a:endParaRPr>
          </a:p>
        </p:txBody>
      </p:sp>
      <p:sp>
        <p:nvSpPr>
          <p:cNvPr id="9" name="Rectangle 8"/>
          <p:cNvSpPr/>
          <p:nvPr/>
        </p:nvSpPr>
        <p:spPr>
          <a:xfrm>
            <a:off x="548184" y="4932312"/>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a:t>
            </a:r>
            <a:r>
              <a:rPr lang="vi-VN" sz="2800" dirty="0" smtClean="0">
                <a:latin typeface="Times New Roman" pitchFamily="18" charset="0"/>
                <a:cs typeface="Times New Roman" pitchFamily="18" charset="0"/>
              </a:rPr>
              <a:t>Xây dựng bố cục khi làm bài là rất quan trọng.</a:t>
            </a:r>
            <a:endParaRPr lang="en-US" sz="2800" dirty="0">
              <a:latin typeface="Times New Roman" pitchFamily="18" charset="0"/>
              <a:cs typeface="Times New Roman" pitchFamily="18" charset="0"/>
            </a:endParaRPr>
          </a:p>
        </p:txBody>
      </p:sp>
      <p:sp>
        <p:nvSpPr>
          <p:cNvPr id="10" name="Rectangle 9"/>
          <p:cNvSpPr/>
          <p:nvPr/>
        </p:nvSpPr>
        <p:spPr>
          <a:xfrm>
            <a:off x="0" y="5567915"/>
            <a:ext cx="11366311" cy="523220"/>
          </a:xfrm>
          <a:prstGeom prst="rect">
            <a:avLst/>
          </a:prstGeom>
        </p:spPr>
        <p:txBody>
          <a:bodyPr wrap="square">
            <a:spAutoFit/>
          </a:bodyPr>
          <a:lstStyle/>
          <a:p>
            <a:r>
              <a:rPr lang="vi-VN" sz="2800" dirty="0" smtClean="0">
                <a:latin typeface="Times New Roman" pitchFamily="18" charset="0"/>
                <a:cs typeface="Times New Roman" pitchFamily="18" charset="0"/>
              </a:rPr>
              <a:t>d, Việc kiểm tra, sửa chữa có tác dụng gì?</a:t>
            </a:r>
            <a:endParaRPr lang="en-US" sz="2800" dirty="0">
              <a:latin typeface="Times New Roman" pitchFamily="18" charset="0"/>
              <a:cs typeface="Times New Roman" pitchFamily="18" charset="0"/>
            </a:endParaRPr>
          </a:p>
        </p:txBody>
      </p:sp>
      <p:sp>
        <p:nvSpPr>
          <p:cNvPr id="11" name="Rectangle 10"/>
          <p:cNvSpPr/>
          <p:nvPr/>
        </p:nvSpPr>
        <p:spPr>
          <a:xfrm>
            <a:off x="520893" y="6171004"/>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a:t>
            </a:r>
            <a:r>
              <a:rPr lang="vi-VN" sz="2800" dirty="0" smtClean="0">
                <a:latin typeface="Times New Roman" pitchFamily="18" charset="0"/>
                <a:cs typeface="Times New Roman" pitchFamily="18" charset="0"/>
              </a:rPr>
              <a:t>Việc kiểm tra rất quan trọng để sửa chữa chỗ sai, bổ sung phần thiếu.</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2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3" name="Rectangle 2"/>
          <p:cNvSpPr/>
          <p:nvPr/>
        </p:nvSpPr>
        <p:spPr>
          <a:xfrm>
            <a:off x="436728" y="1058167"/>
            <a:ext cx="10863618" cy="3108543"/>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Có một bạn khi báo cáo kinh nghiệm học tập trong Hội nghị học tốt của trường đã làm như sau:</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a, Bạn chỉ toàn kể lại việc mình đã học thế nào và đã đạt được thành tích gì trong học tập.</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b, Bạn luôn hướng về phía các thầy cô giáo, luôn nói: “Thưa các thầy cô”để mở đầu mỗi đoạn và lúc nào cũng xưng “em” (hoặc “con”)</a:t>
            </a:r>
            <a:br>
              <a:rPr lang="vi-VN"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Theo em như thế có phù hợp không, nên điều chỉnh như thế nào?</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2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4" name="Rectangle 3"/>
          <p:cNvSpPr/>
          <p:nvPr/>
        </p:nvSpPr>
        <p:spPr>
          <a:xfrm>
            <a:off x="709684" y="990428"/>
            <a:ext cx="10563367" cy="1077218"/>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viết của bạn không phù hợp vì bạn đã định hướng sai trong bước 1. Cụ thể như sau: </a:t>
            </a:r>
            <a:endParaRPr lang="en-US" sz="32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 y="2265527"/>
          <a:ext cx="12192000" cy="4591918"/>
        </p:xfrm>
        <a:graphic>
          <a:graphicData uri="http://schemas.openxmlformats.org/drawingml/2006/table">
            <a:tbl>
              <a:tblPr firstRow="1" bandRow="1">
                <a:tableStyleId>{5C22544A-7EE6-4342-B048-85BDC9FD1C3A}</a:tableStyleId>
              </a:tblPr>
              <a:tblGrid>
                <a:gridCol w="3452885"/>
                <a:gridCol w="4230806"/>
                <a:gridCol w="4508309"/>
              </a:tblGrid>
              <a:tr h="1006919">
                <a:tc>
                  <a:txBody>
                    <a:bodyPr/>
                    <a:lstStyle/>
                    <a:p>
                      <a:r>
                        <a:rPr lang="vi-VN" sz="2800" dirty="0" smtClean="0">
                          <a:latin typeface="Times New Roman" pitchFamily="18" charset="0"/>
                          <a:cs typeface="Times New Roman" pitchFamily="18" charset="0"/>
                        </a:rPr>
                        <a:t>Yêu cầu định hướng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Định hướng sai của bạn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Định hướng đúng</a:t>
                      </a:r>
                      <a:endParaRPr lang="en-US" sz="2800" dirty="0">
                        <a:latin typeface="Times New Roman" pitchFamily="18" charset="0"/>
                        <a:cs typeface="Times New Roman" pitchFamily="18" charset="0"/>
                      </a:endParaRPr>
                    </a:p>
                  </a:txBody>
                  <a:tcPr/>
                </a:tc>
              </a:tr>
              <a:tr h="1408735">
                <a:tc>
                  <a:txBody>
                    <a:bodyPr/>
                    <a:lstStyle/>
                    <a:p>
                      <a:r>
                        <a:rPr lang="vi-VN" sz="2800" dirty="0" smtClean="0">
                          <a:latin typeface="Times New Roman" pitchFamily="18" charset="0"/>
                          <a:cs typeface="Times New Roman" pitchFamily="18" charset="0"/>
                        </a:rPr>
                        <a:t>Mục đích</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để tường thuật lại quá trình học tập của bản thân.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để truyền kinh nghiệm học tốt.</a:t>
                      </a:r>
                      <a:endParaRPr lang="en-US" sz="2800" dirty="0">
                        <a:latin typeface="Times New Roman" pitchFamily="18" charset="0"/>
                        <a:cs typeface="Times New Roman" pitchFamily="18" charset="0"/>
                      </a:endParaRPr>
                    </a:p>
                  </a:txBody>
                  <a:tcPr/>
                </a:tc>
              </a:tr>
              <a:tr h="1006919">
                <a:tc>
                  <a:txBody>
                    <a:bodyPr/>
                    <a:lstStyle/>
                    <a:p>
                      <a:r>
                        <a:rPr lang="vi-VN" sz="2800" dirty="0" smtClean="0">
                          <a:latin typeface="Times New Roman" pitchFamily="18" charset="0"/>
                          <a:cs typeface="Times New Roman" pitchFamily="18" charset="0"/>
                        </a:rPr>
                        <a:t>Nội dung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Báo cáo thành tích học tập.</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Báo cáo kinh nghiệm học tập.</a:t>
                      </a:r>
                      <a:endParaRPr lang="en-US" sz="2800" dirty="0" smtClean="0">
                        <a:latin typeface="Times New Roman" pitchFamily="18" charset="0"/>
                        <a:cs typeface="Times New Roman" pitchFamily="18" charset="0"/>
                      </a:endParaRPr>
                    </a:p>
                  </a:txBody>
                  <a:tcPr/>
                </a:tc>
              </a:tr>
              <a:tr h="617164">
                <a:tc>
                  <a:txBody>
                    <a:bodyPr/>
                    <a:lstStyle/>
                    <a:p>
                      <a:r>
                        <a:rPr lang="vi-VN" sz="2800" dirty="0" smtClean="0">
                          <a:latin typeface="Times New Roman" pitchFamily="18" charset="0"/>
                          <a:cs typeface="Times New Roman" pitchFamily="18" charset="0"/>
                        </a:rPr>
                        <a:t>Cách thức</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Xưng hô “thầy – em (con)”.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Xưng hô “bạn – mình”</a:t>
                      </a:r>
                      <a:endParaRPr lang="en-US" sz="2800" dirty="0" smtClean="0">
                        <a:latin typeface="Times New Roman" pitchFamily="18" charset="0"/>
                        <a:cs typeface="Times New Roman" pitchFamily="18" charset="0"/>
                      </a:endParaRPr>
                    </a:p>
                  </a:txBody>
                  <a:tcPr/>
                </a:tc>
              </a:tr>
              <a:tr h="552181">
                <a:tc>
                  <a:txBody>
                    <a:bodyPr/>
                    <a:lstStyle/>
                    <a:p>
                      <a:r>
                        <a:rPr lang="vi-VN" sz="2800" dirty="0" smtClean="0">
                          <a:latin typeface="Times New Roman" pitchFamily="18" charset="0"/>
                          <a:cs typeface="Times New Roman" pitchFamily="18" charset="0"/>
                        </a:rPr>
                        <a:t>Đối tượng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cho thầy cô</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cho bạn bè</a:t>
                      </a:r>
                      <a:endParaRPr lang="en-US" sz="2800" dirty="0" smtClean="0">
                        <a:latin typeface="Times New Roman" pitchFamily="18" charset="0"/>
                        <a:cs typeface="Times New Roman" pitchFamily="18" charset="0"/>
                      </a:endParaRPr>
                    </a:p>
                  </a:txBody>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amond(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3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 + 47)</a:t>
            </a:r>
            <a:endParaRPr lang="en-US" sz="4400" b="1" dirty="0">
              <a:latin typeface="Times New Roman" pitchFamily="18" charset="0"/>
              <a:cs typeface="Times New Roman" pitchFamily="18" charset="0"/>
            </a:endParaRPr>
          </a:p>
        </p:txBody>
      </p:sp>
      <p:sp>
        <p:nvSpPr>
          <p:cNvPr id="4" name="Rectangle 3"/>
          <p:cNvSpPr/>
          <p:nvPr/>
        </p:nvSpPr>
        <p:spPr>
          <a:xfrm>
            <a:off x="3029804" y="1126906"/>
            <a:ext cx="6059606" cy="646331"/>
          </a:xfrm>
          <a:prstGeom prst="rect">
            <a:avLst/>
          </a:prstGeom>
        </p:spPr>
        <p:txBody>
          <a:bodyPr wrap="square">
            <a:spAutoFit/>
          </a:bodyPr>
          <a:lstStyle/>
          <a:p>
            <a:pPr algn="just"/>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lưu</a:t>
            </a:r>
            <a:r>
              <a:rPr lang="en-US" sz="3600" b="1" dirty="0" smtClean="0">
                <a:solidFill>
                  <a:srgbClr val="FF0000"/>
                </a:solidFill>
                <a:latin typeface="Times New Roman" pitchFamily="18" charset="0"/>
                <a:cs typeface="Times New Roman" pitchFamily="18" charset="0"/>
              </a:rPr>
              <a:t> ý </a:t>
            </a:r>
            <a:r>
              <a:rPr lang="en-US" sz="3600" b="1" dirty="0" err="1" smtClean="0">
                <a:solidFill>
                  <a:srgbClr val="FF0000"/>
                </a:solidFill>
                <a:latin typeface="Times New Roman" pitchFamily="18" charset="0"/>
                <a:cs typeface="Times New Roman" pitchFamily="18" charset="0"/>
              </a:rPr>
              <a:t>khi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766549" y="2316519"/>
            <a:ext cx="10563367" cy="1569660"/>
          </a:xfrm>
          <a:prstGeom prst="rect">
            <a:avLst/>
          </a:prstGeom>
        </p:spPr>
        <p:txBody>
          <a:bodyPr wrap="square">
            <a:spAutoFit/>
          </a:bodyPr>
          <a:lstStyle/>
          <a:p>
            <a:pPr algn="just">
              <a:buFont typeface="Wingdings" pitchFamily="2" charset="2"/>
              <a:buChar char="Ø"/>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Các câu trong dàn bài phải rõ ý, ngắn gọn, nhưng không cần đúng ngữ pháp và không nhất thiết phải liên kết chặt chẽ với nhau. </a:t>
            </a:r>
            <a:endParaRPr lang="en-US" sz="3200" dirty="0" smtClean="0">
              <a:latin typeface="Times New Roman" pitchFamily="18" charset="0"/>
              <a:cs typeface="Times New Roman" pitchFamily="18" charset="0"/>
            </a:endParaRPr>
          </a:p>
        </p:txBody>
      </p:sp>
      <p:sp>
        <p:nvSpPr>
          <p:cNvPr id="7" name="Rectangle 6"/>
          <p:cNvSpPr/>
          <p:nvPr/>
        </p:nvSpPr>
        <p:spPr>
          <a:xfrm>
            <a:off x="782472" y="4215836"/>
            <a:ext cx="10563367" cy="1569660"/>
          </a:xfrm>
          <a:prstGeom prst="rect">
            <a:avLst/>
          </a:prstGeom>
        </p:spPr>
        <p:txBody>
          <a:bodyPr wrap="square">
            <a:spAutoFit/>
          </a:bodyPr>
          <a:lstStyle/>
          <a:p>
            <a:pPr algn="just">
              <a:buFont typeface="Wingdings" pitchFamily="2" charset="2"/>
              <a:buChar char="Ø"/>
            </a:pPr>
            <a:r>
              <a:rPr lang="vi-VN" sz="3200" dirty="0" smtClean="0">
                <a:latin typeface="Times New Roman" pitchFamily="18" charset="0"/>
                <a:cs typeface="Times New Roman" pitchFamily="18" charset="0"/>
              </a:rPr>
              <a:t> Các phần, các mục lớn nhỏ trong dàn bài được phân biệt với nhau qua một hệ thống kí hiệu nhất quán và việc trình bày các mục phải thống nhất, rõ ràng, rành mạch, hợp lí.</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23216" y="0"/>
            <a:ext cx="3421039" cy="6986528"/>
          </a:xfrm>
          <a:prstGeom prst="rect">
            <a:avLst/>
          </a:prstGeom>
        </p:spPr>
        <p:txBody>
          <a:bodyPr wrap="square">
            <a:spAutoFit/>
          </a:bodyPr>
          <a:lstStyle/>
          <a:p>
            <a:pPr marL="571500" indent="-571500">
              <a:buAutoNum type="romanUcPeriod"/>
            </a:pPr>
            <a:r>
              <a:rPr lang="vi-VN" sz="3200" dirty="0" smtClean="0">
                <a:latin typeface="Times New Roman" pitchFamily="18" charset="0"/>
                <a:cs typeface="Times New Roman" pitchFamily="18" charset="0"/>
              </a:rPr>
              <a:t>Mở bài: …</a:t>
            </a:r>
            <a:endParaRPr lang="en-US" sz="3200" dirty="0" smtClean="0">
              <a:latin typeface="Times New Roman" pitchFamily="18" charset="0"/>
              <a:cs typeface="Times New Roman" pitchFamily="18" charset="0"/>
            </a:endParaRPr>
          </a:p>
          <a:p>
            <a:pPr marL="571500" indent="-571500">
              <a:buAutoNum type="romanUcPeriod"/>
            </a:pPr>
            <a:r>
              <a:rPr lang="vi-VN" sz="3200" dirty="0" smtClean="0">
                <a:latin typeface="Times New Roman" pitchFamily="18" charset="0"/>
                <a:cs typeface="Times New Roman" pitchFamily="18" charset="0"/>
              </a:rPr>
              <a:t>Thân bài: </a:t>
            </a:r>
            <a:endParaRPr lang="en-US" sz="3200" dirty="0" smtClean="0">
              <a:latin typeface="Times New Roman" pitchFamily="18" charset="0"/>
              <a:cs typeface="Times New Roman" pitchFamily="18" charset="0"/>
            </a:endParaRPr>
          </a:p>
          <a:p>
            <a:pPr marL="571500" indent="-571500"/>
            <a:r>
              <a:rPr lang="en-US" sz="3200" dirty="0" smtClean="0">
                <a:latin typeface="Times New Roman" pitchFamily="18" charset="0"/>
                <a:cs typeface="Times New Roman" pitchFamily="18" charset="0"/>
              </a:rPr>
              <a:t>1.</a:t>
            </a:r>
            <a:r>
              <a:rPr lang="vi-VN" sz="3200" dirty="0" smtClean="0">
                <a:latin typeface="Times New Roman" pitchFamily="18" charset="0"/>
                <a:cs typeface="Times New Roman" pitchFamily="18" charset="0"/>
              </a:rPr>
              <a:t> Ý lớn 1:</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 Ý nhỏ 1:</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t>
            </a:r>
            <a:br>
              <a:rPr lang="vi-VN"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p>
          <a:p>
            <a:pPr marL="571500" indent="-571500"/>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b. Ý nhỏ 2:</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 </a:t>
            </a:r>
            <a:br>
              <a:rPr lang="vi-VN"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571500" indent="-571500"/>
            <a:r>
              <a:rPr lang="en-US" sz="3200" dirty="0" smtClean="0">
                <a:latin typeface="Times New Roman" pitchFamily="18" charset="0"/>
                <a:cs typeface="Times New Roman" pitchFamily="18" charset="0"/>
              </a:rPr>
              <a:t>2. </a:t>
            </a:r>
            <a:r>
              <a:rPr lang="vi-VN" sz="3200" dirty="0" smtClean="0">
                <a:latin typeface="Times New Roman" pitchFamily="18" charset="0"/>
                <a:cs typeface="Times New Roman" pitchFamily="18" charset="0"/>
              </a:rPr>
              <a:t>Ý lớn 2:</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b. …</a:t>
            </a:r>
            <a:endParaRPr lang="en-US" sz="3200" dirty="0" smtClean="0">
              <a:latin typeface="Times New Roman" pitchFamily="18" charset="0"/>
              <a:cs typeface="Times New Roman" pitchFamily="18" charset="0"/>
            </a:endParaRPr>
          </a:p>
          <a:p>
            <a:pPr marL="571500" indent="-571500"/>
            <a:r>
              <a:rPr lang="vi-VN" sz="3200" dirty="0" smtClean="0">
                <a:latin typeface="Times New Roman" pitchFamily="18" charset="0"/>
                <a:cs typeface="Times New Roman" pitchFamily="18" charset="0"/>
              </a:rPr>
              <a:t>III. Kết bài: …</a:t>
            </a:r>
            <a:endParaRPr lang="en-US" sz="3200" dirty="0">
              <a:latin typeface="Times New Roman" pitchFamily="18" charset="0"/>
              <a:cs typeface="Times New Roman" pitchFamily="18" charset="0"/>
            </a:endParaRPr>
          </a:p>
        </p:txBody>
      </p:sp>
      <p:sp>
        <p:nvSpPr>
          <p:cNvPr id="10" name="Rectangle 9"/>
          <p:cNvSpPr/>
          <p:nvPr/>
        </p:nvSpPr>
        <p:spPr>
          <a:xfrm>
            <a:off x="386686" y="2810130"/>
            <a:ext cx="3421039" cy="769441"/>
          </a:xfrm>
          <a:prstGeom prst="rect">
            <a:avLst/>
          </a:prstGeom>
        </p:spPr>
        <p:txBody>
          <a:bodyPr wrap="square">
            <a:spAutoFit/>
          </a:bodyPr>
          <a:lstStyle/>
          <a:p>
            <a:r>
              <a:rPr lang="en-US" sz="4400" b="1" u="sng" dirty="0" err="1" smtClean="0">
                <a:solidFill>
                  <a:srgbClr val="FF0000"/>
                </a:solidFill>
                <a:latin typeface="Times New Roman" pitchFamily="18" charset="0"/>
                <a:cs typeface="Times New Roman" pitchFamily="18" charset="0"/>
              </a:rPr>
              <a:t>Dàn</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bài</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mẫu</a:t>
            </a:r>
            <a:endParaRPr lang="en-US" sz="4400" b="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8155" y="0"/>
            <a:ext cx="4844956" cy="1815882"/>
          </a:xfrm>
          <a:prstGeom prst="rect">
            <a:avLst/>
          </a:prstGeom>
        </p:spPr>
        <p:txBody>
          <a:bodyPr wrap="square">
            <a:spAutoFit/>
          </a:bodyPr>
          <a:lstStyle/>
          <a:p>
            <a:r>
              <a:rPr lang="vi-VN" sz="2800" dirty="0" smtClean="0">
                <a:latin typeface="Times New Roman" pitchFamily="18" charset="0"/>
                <a:cs typeface="Times New Roman" pitchFamily="18" charset="0"/>
              </a:rPr>
              <a:t>Về đối tượng: Nói, viết cho ai?</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mục đích: Để làm gì?</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nội dung: Về cái gì?</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cách thức: Như thế nào?</a:t>
            </a:r>
            <a:endParaRPr lang="en-US" sz="2800" dirty="0">
              <a:latin typeface="Times New Roman" pitchFamily="18" charset="0"/>
              <a:cs typeface="Times New Roman" pitchFamily="18" charset="0"/>
            </a:endParaRPr>
          </a:p>
        </p:txBody>
      </p:sp>
      <p:sp>
        <p:nvSpPr>
          <p:cNvPr id="4" name="Oval 3"/>
          <p:cNvSpPr/>
          <p:nvPr/>
        </p:nvSpPr>
        <p:spPr>
          <a:xfrm>
            <a:off x="4503763" y="2251876"/>
            <a:ext cx="2333765" cy="218364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bản</a:t>
            </a:r>
            <a:endParaRPr lang="en-US" sz="2800" b="1" dirty="0">
              <a:solidFill>
                <a:srgbClr val="FF0000"/>
              </a:solidFill>
              <a:latin typeface="Times New Roman" pitchFamily="18" charset="0"/>
              <a:cs typeface="Times New Roman" pitchFamily="18" charset="0"/>
            </a:endParaRPr>
          </a:p>
        </p:txBody>
      </p:sp>
      <p:sp>
        <p:nvSpPr>
          <p:cNvPr id="5" name="Oval 4"/>
          <p:cNvSpPr/>
          <p:nvPr/>
        </p:nvSpPr>
        <p:spPr>
          <a:xfrm>
            <a:off x="4642519" y="464023"/>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Định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hướng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văn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bản</a:t>
            </a:r>
            <a:endParaRPr lang="en-US" sz="2800" dirty="0">
              <a:solidFill>
                <a:schemeClr val="tx1"/>
              </a:solidFill>
              <a:latin typeface="Times New Roman" pitchFamily="18" charset="0"/>
              <a:cs typeface="Times New Roman" pitchFamily="18" charset="0"/>
            </a:endParaRPr>
          </a:p>
        </p:txBody>
      </p:sp>
      <p:sp>
        <p:nvSpPr>
          <p:cNvPr id="7" name="Oval 6"/>
          <p:cNvSpPr/>
          <p:nvPr/>
        </p:nvSpPr>
        <p:spPr>
          <a:xfrm>
            <a:off x="6610070" y="237698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Xây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dựng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cục</a:t>
            </a:r>
            <a:endParaRPr lang="en-US" sz="2800" dirty="0">
              <a:solidFill>
                <a:schemeClr val="tx1"/>
              </a:solidFill>
              <a:latin typeface="Times New Roman" pitchFamily="18" charset="0"/>
              <a:cs typeface="Times New Roman" pitchFamily="18" charset="0"/>
            </a:endParaRPr>
          </a:p>
        </p:txBody>
      </p:sp>
      <p:sp>
        <p:nvSpPr>
          <p:cNvPr id="8" name="Oval 7"/>
          <p:cNvSpPr/>
          <p:nvPr/>
        </p:nvSpPr>
        <p:spPr>
          <a:xfrm>
            <a:off x="4603850" y="432861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Diễn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đạt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các</a:t>
            </a:r>
            <a:r>
              <a:rPr lang="en-US" sz="2800" dirty="0" smtClean="0">
                <a:solidFill>
                  <a:schemeClr val="tx1"/>
                </a:solidFill>
                <a:latin typeface="Times New Roman" pitchFamily="18" charset="0"/>
                <a:cs typeface="Times New Roman" pitchFamily="18" charset="0"/>
              </a:rPr>
              <a:t> ý </a:t>
            </a:r>
            <a:r>
              <a:rPr lang="en-US" sz="2800" dirty="0" err="1" smtClean="0">
                <a:solidFill>
                  <a:schemeClr val="tx1"/>
                </a:solidFill>
                <a:latin typeface="Times New Roman" pitchFamily="18" charset="0"/>
                <a:cs typeface="Times New Roman" pitchFamily="18" charset="0"/>
              </a:rPr>
              <a:t>thành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lời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văn</a:t>
            </a:r>
            <a:endParaRPr lang="en-US" sz="2800" dirty="0">
              <a:solidFill>
                <a:schemeClr val="tx1"/>
              </a:solidFill>
              <a:latin typeface="Times New Roman" pitchFamily="18" charset="0"/>
              <a:cs typeface="Times New Roman" pitchFamily="18" charset="0"/>
            </a:endParaRPr>
          </a:p>
        </p:txBody>
      </p:sp>
      <p:sp>
        <p:nvSpPr>
          <p:cNvPr id="9" name="Oval 8"/>
          <p:cNvSpPr/>
          <p:nvPr/>
        </p:nvSpPr>
        <p:spPr>
          <a:xfrm>
            <a:off x="2583981" y="2363337"/>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Kiểm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chỉnh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sửa</a:t>
            </a:r>
            <a:endParaRPr lang="en-US" sz="2800" dirty="0">
              <a:solidFill>
                <a:schemeClr val="tx1"/>
              </a:solidFill>
              <a:latin typeface="Times New Roman" pitchFamily="18" charset="0"/>
              <a:cs typeface="Times New Roman" pitchFamily="18" charset="0"/>
            </a:endParaRPr>
          </a:p>
        </p:txBody>
      </p:sp>
      <p:sp>
        <p:nvSpPr>
          <p:cNvPr id="10" name="Rectangle 9"/>
          <p:cNvSpPr/>
          <p:nvPr/>
        </p:nvSpPr>
        <p:spPr>
          <a:xfrm>
            <a:off x="8368351" y="5243014"/>
            <a:ext cx="3823649" cy="954107"/>
          </a:xfrm>
          <a:prstGeom prst="rect">
            <a:avLst/>
          </a:prstGeom>
        </p:spPr>
        <p:txBody>
          <a:bodyPr wrap="square">
            <a:spAutoFit/>
          </a:bodyPr>
          <a:lstStyle/>
          <a:p>
            <a:r>
              <a:rPr lang="vi-VN" sz="2800" dirty="0" smtClean="0">
                <a:latin typeface="Times New Roman" pitchFamily="18" charset="0"/>
                <a:cs typeface="Times New Roman" pitchFamily="18" charset="0"/>
              </a:rPr>
              <a:t>Rành mạch, hợp lí, đúng định hướng</a:t>
            </a:r>
            <a:endParaRPr lang="en-US" sz="2800" dirty="0">
              <a:latin typeface="Times New Roman" pitchFamily="18" charset="0"/>
              <a:cs typeface="Times New Roman" pitchFamily="18" charset="0"/>
            </a:endParaRPr>
          </a:p>
        </p:txBody>
      </p:sp>
      <p:cxnSp>
        <p:nvCxnSpPr>
          <p:cNvPr id="12" name="Straight Arrow Connector 11"/>
          <p:cNvCxnSpPr>
            <a:stCxn id="5" idx="6"/>
            <a:endCxn id="7" idx="0"/>
          </p:cNvCxnSpPr>
          <p:nvPr/>
        </p:nvCxnSpPr>
        <p:spPr>
          <a:xfrm>
            <a:off x="6796589" y="1434148"/>
            <a:ext cx="890516" cy="9428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4"/>
            <a:endCxn id="8" idx="6"/>
          </p:cNvCxnSpPr>
          <p:nvPr/>
        </p:nvCxnSpPr>
        <p:spPr>
          <a:xfrm rot="5400000">
            <a:off x="6731760" y="4343394"/>
            <a:ext cx="981506" cy="9291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9" idx="4"/>
          </p:cNvCxnSpPr>
          <p:nvPr/>
        </p:nvCxnSpPr>
        <p:spPr>
          <a:xfrm rot="10800000">
            <a:off x="3661016" y="4303587"/>
            <a:ext cx="942834" cy="995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0"/>
            <a:endCxn id="5" idx="2"/>
          </p:cNvCxnSpPr>
          <p:nvPr/>
        </p:nvCxnSpPr>
        <p:spPr>
          <a:xfrm rot="5400000" flipH="1" flipV="1">
            <a:off x="3687173" y="1407992"/>
            <a:ext cx="929189" cy="9815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7"/>
            <a:endCxn id="2" idx="1"/>
          </p:cNvCxnSpPr>
          <p:nvPr/>
        </p:nvCxnSpPr>
        <p:spPr>
          <a:xfrm rot="16200000" flipH="1">
            <a:off x="6954756" y="274542"/>
            <a:ext cx="159775" cy="110702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10" idx="0"/>
          </p:cNvCxnSpPr>
          <p:nvPr/>
        </p:nvCxnSpPr>
        <p:spPr>
          <a:xfrm>
            <a:off x="8764140" y="3347109"/>
            <a:ext cx="1516036" cy="189590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91070" y="5274130"/>
            <a:ext cx="2934268" cy="1384995"/>
          </a:xfrm>
          <a:prstGeom prst="rect">
            <a:avLst/>
          </a:prstGeom>
        </p:spPr>
        <p:txBody>
          <a:bodyPr wrap="square">
            <a:spAutoFit/>
          </a:bodyPr>
          <a:lstStyle/>
          <a:p>
            <a:r>
              <a:rPr lang="vi-VN" sz="2800" dirty="0" smtClean="0">
                <a:latin typeface="Times New Roman" pitchFamily="18" charset="0"/>
                <a:cs typeface="Times New Roman" pitchFamily="18" charset="0"/>
              </a:rPr>
              <a:t>Chính xác, trong sáng, có mạch lạc, liên kết chặt chẽ</a:t>
            </a:r>
            <a:endParaRPr lang="en-US" sz="2800" dirty="0">
              <a:latin typeface="Times New Roman" pitchFamily="18" charset="0"/>
              <a:cs typeface="Times New Roman" pitchFamily="18" charset="0"/>
            </a:endParaRPr>
          </a:p>
        </p:txBody>
      </p:sp>
      <p:cxnSp>
        <p:nvCxnSpPr>
          <p:cNvPr id="32" name="Straight Arrow Connector 31"/>
          <p:cNvCxnSpPr>
            <a:stCxn id="8" idx="3"/>
            <a:endCxn id="28" idx="3"/>
          </p:cNvCxnSpPr>
          <p:nvPr/>
        </p:nvCxnSpPr>
        <p:spPr>
          <a:xfrm rot="5400000" flipH="1">
            <a:off x="4013276" y="5078690"/>
            <a:ext cx="18092" cy="1793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0" y="0"/>
            <a:ext cx="3382370" cy="1815882"/>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v</a:t>
            </a:r>
            <a:r>
              <a:rPr lang="vi-VN" sz="2800" dirty="0" smtClean="0">
                <a:latin typeface="Times New Roman" pitchFamily="18" charset="0"/>
                <a:cs typeface="Times New Roman" pitchFamily="18" charset="0"/>
              </a:rPr>
              <a:t>iệc thực hiện các bước 1, 2, 3.</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Sửa sai, bổ sung chỗ thiếu.</a:t>
            </a:r>
            <a:endParaRPr lang="en-US" sz="2800" dirty="0">
              <a:latin typeface="Times New Roman" pitchFamily="18" charset="0"/>
              <a:cs typeface="Times New Roman" pitchFamily="18" charset="0"/>
            </a:endParaRPr>
          </a:p>
        </p:txBody>
      </p:sp>
      <p:cxnSp>
        <p:nvCxnSpPr>
          <p:cNvPr id="38" name="Straight Arrow Connector 37"/>
          <p:cNvCxnSpPr>
            <a:stCxn id="9" idx="1"/>
            <a:endCxn id="37" idx="2"/>
          </p:cNvCxnSpPr>
          <p:nvPr/>
        </p:nvCxnSpPr>
        <p:spPr>
          <a:xfrm rot="16200000" flipV="1">
            <a:off x="1879512" y="1627555"/>
            <a:ext cx="831598" cy="120825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strips(downLeft)">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8" presetClass="entr" presetSubtype="12"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strips(down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strips(downLeft)">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P spid="10" grpId="0"/>
      <p:bldP spid="28"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78925" y="221652"/>
            <a:ext cx="9294126" cy="1077218"/>
          </a:xfrm>
          <a:prstGeom prst="rect">
            <a:avLst/>
          </a:prstGeom>
          <a:noFill/>
        </p:spPr>
        <p:txBody>
          <a:bodyPr wrap="square" rtlCol="0">
            <a:spAutoFit/>
          </a:bodyPr>
          <a:lstStyle/>
          <a:p>
            <a:r>
              <a:rPr lang="nl-NL" sz="3200" dirty="0" smtClean="0">
                <a:latin typeface="Times New Roman" pitchFamily="18" charset="0"/>
                <a:cs typeface="Times New Roman" pitchFamily="18" charset="0"/>
              </a:rPr>
              <a:t>Trong các yếu tố sau, yếu tố nào không có trong quá trình tạo lập văn bản?</a:t>
            </a:r>
            <a:endParaRPr lang="zh-CN" altLang="en-US" sz="3200" dirty="0">
              <a:solidFill>
                <a:schemeClr val="accent1"/>
              </a:solidFill>
              <a:latin typeface="Times New Roman" pitchFamily="18" charset="0"/>
              <a:cs typeface="Times New Roman" pitchFamily="18" charset="0"/>
              <a:sym typeface="+mn-lt"/>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smtClean="0">
                <a:solidFill>
                  <a:schemeClr val="bg1"/>
                </a:solidFill>
                <a:cs typeface="+mn-ea"/>
                <a:sym typeface="+mn-lt"/>
              </a:rPr>
              <a:t>01</a:t>
            </a:r>
            <a:endParaRPr lang="zh-CN" altLang="en-US" sz="3200" dirty="0">
              <a:solidFill>
                <a:schemeClr val="bg1"/>
              </a:solidFill>
              <a:cs typeface="+mn-ea"/>
              <a:sym typeface="+mn-lt"/>
            </a:endParaRPr>
          </a:p>
        </p:txBody>
      </p:sp>
      <p:grpSp>
        <p:nvGrpSpPr>
          <p:cNvPr id="11" name="组合 10"/>
          <p:cNvGrpSpPr/>
          <p:nvPr/>
        </p:nvGrpSpPr>
        <p:grpSpPr>
          <a:xfrm>
            <a:off x="7549846" y="4079052"/>
            <a:ext cx="3846288" cy="1748438"/>
            <a:chOff x="7549846" y="4079052"/>
            <a:chExt cx="3846288" cy="1748438"/>
          </a:xfrm>
        </p:grpSpPr>
        <p:sp>
          <p:nvSpPr>
            <p:cNvPr id="12" name="圆角矩形 11"/>
            <p:cNvSpPr/>
            <p:nvPr/>
          </p:nvSpPr>
          <p:spPr>
            <a:xfrm>
              <a:off x="7549846" y="4079052"/>
              <a:ext cx="3846288" cy="1748438"/>
            </a:xfrm>
            <a:prstGeom prst="roundRect">
              <a:avLst>
                <a:gd name="adj" fmla="val 112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3" name="文本框 12"/>
            <p:cNvSpPr txBox="1"/>
            <p:nvPr/>
          </p:nvSpPr>
          <p:spPr>
            <a:xfrm flipH="1">
              <a:off x="8591820" y="4299246"/>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Mục đích ( nói , viết để làm gì )</a:t>
              </a:r>
              <a:endParaRPr lang="en-US" altLang="zh-CN" sz="3200" dirty="0" smtClean="0">
                <a:solidFill>
                  <a:schemeClr val="bg1"/>
                </a:solidFill>
                <a:latin typeface="Times New Roman" pitchFamily="18" charset="0"/>
                <a:cs typeface="Times New Roman" pitchFamily="18" charset="0"/>
                <a:sym typeface="+mn-lt"/>
              </a:endParaRPr>
            </a:p>
          </p:txBody>
        </p:sp>
      </p:grpSp>
      <p:grpSp>
        <p:nvGrpSpPr>
          <p:cNvPr id="14" name="组合 13"/>
          <p:cNvGrpSpPr/>
          <p:nvPr/>
        </p:nvGrpSpPr>
        <p:grpSpPr>
          <a:xfrm>
            <a:off x="2012646" y="4079052"/>
            <a:ext cx="3846288" cy="1748438"/>
            <a:chOff x="2012646" y="4079052"/>
            <a:chExt cx="3846288" cy="1748438"/>
          </a:xfrm>
        </p:grpSpPr>
        <p:sp>
          <p:nvSpPr>
            <p:cNvPr id="15" name="圆角矩形 14"/>
            <p:cNvSpPr/>
            <p:nvPr/>
          </p:nvSpPr>
          <p:spPr>
            <a:xfrm>
              <a:off x="2012646" y="4079052"/>
              <a:ext cx="3846288" cy="1748438"/>
            </a:xfrm>
            <a:prstGeom prst="roundRect">
              <a:avLst>
                <a:gd name="adj" fmla="val 112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6" name="文本框 15"/>
            <p:cNvSpPr txBox="1"/>
            <p:nvPr/>
          </p:nvSpPr>
          <p:spPr>
            <a:xfrm flipH="1">
              <a:off x="3054620" y="4299246"/>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Nội dung ( nói, viết về cái gì ?)</a:t>
              </a:r>
              <a:endParaRPr lang="en-US" altLang="zh-CN" sz="3200" dirty="0" smtClean="0">
                <a:solidFill>
                  <a:schemeClr val="bg1"/>
                </a:solidFill>
                <a:latin typeface="Times New Roman" pitchFamily="18" charset="0"/>
                <a:cs typeface="Times New Roman" pitchFamily="18" charset="0"/>
                <a:sym typeface="+mn-lt"/>
              </a:endParaRPr>
            </a:p>
          </p:txBody>
        </p:sp>
      </p:grpSp>
      <p:grpSp>
        <p:nvGrpSpPr>
          <p:cNvPr id="17" name="组合 16"/>
          <p:cNvGrpSpPr/>
          <p:nvPr/>
        </p:nvGrpSpPr>
        <p:grpSpPr>
          <a:xfrm>
            <a:off x="7549846" y="1687555"/>
            <a:ext cx="3846288" cy="1748438"/>
            <a:chOff x="7549846" y="1687555"/>
            <a:chExt cx="3846288" cy="1748438"/>
          </a:xfrm>
        </p:grpSpPr>
        <p:sp>
          <p:nvSpPr>
            <p:cNvPr id="18" name="圆角矩形 17"/>
            <p:cNvSpPr/>
            <p:nvPr/>
          </p:nvSpPr>
          <p:spPr>
            <a:xfrm>
              <a:off x="7549846" y="1687555"/>
              <a:ext cx="3846288" cy="1748438"/>
            </a:xfrm>
            <a:prstGeom prst="roundRect">
              <a:avLst>
                <a:gd name="adj" fmla="val 112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9" name="文本框 18"/>
            <p:cNvSpPr txBox="1"/>
            <p:nvPr/>
          </p:nvSpPr>
          <p:spPr>
            <a:xfrm flipH="1">
              <a:off x="8591820" y="1948693"/>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Đối tượng (nói, viết cho ai ?)</a:t>
              </a:r>
              <a:endParaRPr lang="en-US" sz="3200" dirty="0" smtClean="0">
                <a:solidFill>
                  <a:schemeClr val="bg1"/>
                </a:solidFill>
                <a:latin typeface="Times New Roman" pitchFamily="18" charset="0"/>
                <a:cs typeface="Times New Roman" pitchFamily="18" charset="0"/>
              </a:endParaRPr>
            </a:p>
          </p:txBody>
        </p:sp>
      </p:grpSp>
      <p:grpSp>
        <p:nvGrpSpPr>
          <p:cNvPr id="20" name="组合 19"/>
          <p:cNvGrpSpPr/>
          <p:nvPr/>
        </p:nvGrpSpPr>
        <p:grpSpPr>
          <a:xfrm>
            <a:off x="2012646" y="1687555"/>
            <a:ext cx="4224380" cy="1748438"/>
            <a:chOff x="2012646" y="1687555"/>
            <a:chExt cx="4224380" cy="1748438"/>
          </a:xfrm>
        </p:grpSpPr>
        <p:sp>
          <p:nvSpPr>
            <p:cNvPr id="21" name="圆角矩形 20"/>
            <p:cNvSpPr/>
            <p:nvPr/>
          </p:nvSpPr>
          <p:spPr>
            <a:xfrm>
              <a:off x="2012646" y="1687555"/>
              <a:ext cx="3846288" cy="1748438"/>
            </a:xfrm>
            <a:prstGeom prst="roundRect">
              <a:avLst>
                <a:gd name="adj" fmla="val 112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22" name="文本框 21"/>
            <p:cNvSpPr txBox="1"/>
            <p:nvPr/>
          </p:nvSpPr>
          <p:spPr>
            <a:xfrm flipH="1">
              <a:off x="2945434" y="1730325"/>
              <a:ext cx="3291592" cy="1569660"/>
            </a:xfrm>
            <a:prstGeom prst="rect">
              <a:avLst/>
            </a:prstGeom>
            <a:noFill/>
          </p:spPr>
          <p:txBody>
            <a:bodyPr wrap="square" rtlCol="0">
              <a:spAutoFit/>
            </a:bodyPr>
            <a:lstStyle/>
            <a:p>
              <a:pPr lvl="0"/>
              <a:r>
                <a:rPr lang="nl-NL" sz="3100" dirty="0" smtClean="0">
                  <a:solidFill>
                    <a:schemeClr val="bg1"/>
                  </a:solidFill>
                  <a:latin typeface="Times New Roman" pitchFamily="18" charset="0"/>
                  <a:cs typeface="Times New Roman" pitchFamily="18" charset="0"/>
                </a:rPr>
                <a:t>Thời gian (văn </a:t>
              </a:r>
            </a:p>
            <a:p>
              <a:pPr lvl="0"/>
              <a:r>
                <a:rPr lang="nl-NL" sz="3100" dirty="0" smtClean="0">
                  <a:solidFill>
                    <a:schemeClr val="bg1"/>
                  </a:solidFill>
                  <a:latin typeface="Times New Roman" pitchFamily="18" charset="0"/>
                  <a:cs typeface="Times New Roman" pitchFamily="18" charset="0"/>
                </a:rPr>
                <a:t>bản được nói và viết vào lúc nào?)</a:t>
              </a:r>
              <a:endParaRPr lang="zh-CN" altLang="en-US" sz="3100" dirty="0">
                <a:solidFill>
                  <a:schemeClr val="bg1"/>
                </a:solidFill>
                <a:latin typeface="Times New Roman" pitchFamily="18" charset="0"/>
                <a:cs typeface="Times New Roman" pitchFamily="18" charset="0"/>
                <a:sym typeface="+mn-lt"/>
              </a:endParaRPr>
            </a:p>
          </p:txBody>
        </p:sp>
      </p:grpSp>
      <p:sp>
        <p:nvSpPr>
          <p:cNvPr id="23" name="椭圆 22"/>
          <p:cNvSpPr/>
          <p:nvPr/>
        </p:nvSpPr>
        <p:spPr>
          <a:xfrm>
            <a:off x="778933" y="1473202"/>
            <a:ext cx="2177144" cy="2177144"/>
          </a:xfrm>
          <a:prstGeom prst="ellipse">
            <a:avLst/>
          </a:prstGeom>
          <a:blipFill>
            <a:blip r:embed="rId3"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6316133" y="1473202"/>
            <a:ext cx="2177144" cy="2177144"/>
          </a:xfrm>
          <a:prstGeom prst="ellipse">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778933" y="3864699"/>
            <a:ext cx="2177144" cy="2177144"/>
          </a:xfrm>
          <a:prstGeom prst="ellipse">
            <a:avLst/>
          </a:prstGeom>
          <a:blipFill>
            <a:blip r:embed="rId5"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6316133" y="3864699"/>
            <a:ext cx="2177144" cy="2177144"/>
          </a:xfrm>
          <a:prstGeom prst="ellipse">
            <a:avLst/>
          </a:prstGeom>
          <a:blipFill>
            <a:blip r:embed="rId6"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23476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20984" y="371780"/>
            <a:ext cx="10375401" cy="707886"/>
          </a:xfrm>
          <a:prstGeom prst="rect">
            <a:avLst/>
          </a:prstGeom>
          <a:noFill/>
        </p:spPr>
        <p:txBody>
          <a:bodyPr wrap="square" rtlCol="0">
            <a:spAutoFit/>
          </a:bodyPr>
          <a:lstStyle/>
          <a:p>
            <a:pPr lvl="0"/>
            <a:r>
              <a:rPr lang="nl-NL" sz="4000" b="1" dirty="0" smtClean="0">
                <a:latin typeface="Times New Roman" pitchFamily="18" charset="0"/>
                <a:cs typeface="Times New Roman" pitchFamily="18" charset="0"/>
              </a:rPr>
              <a:t>Dòng nào ghi đúng các bước tạo lập văn bản?</a:t>
            </a:r>
            <a:endParaRPr lang="en-US" sz="4000" b="1" dirty="0" smtClean="0">
              <a:latin typeface="Times New Roman" pitchFamily="18" charset="0"/>
              <a:cs typeface="Times New Roman" pitchFamily="18" charset="0"/>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smtClean="0">
                <a:solidFill>
                  <a:schemeClr val="bg1"/>
                </a:solidFill>
                <a:cs typeface="+mn-ea"/>
                <a:sym typeface="+mn-lt"/>
              </a:rPr>
              <a:t>03</a:t>
            </a:r>
            <a:endParaRPr lang="zh-CN" altLang="en-US" sz="3200" dirty="0">
              <a:solidFill>
                <a:schemeClr val="bg1"/>
              </a:solidFill>
              <a:cs typeface="+mn-ea"/>
              <a:sym typeface="+mn-lt"/>
            </a:endParaRPr>
          </a:p>
        </p:txBody>
      </p:sp>
      <p:grpSp>
        <p:nvGrpSpPr>
          <p:cNvPr id="7" name="组合 6"/>
          <p:cNvGrpSpPr/>
          <p:nvPr/>
        </p:nvGrpSpPr>
        <p:grpSpPr>
          <a:xfrm>
            <a:off x="4117773" y="1366735"/>
            <a:ext cx="7018800" cy="707886"/>
            <a:chOff x="911497" y="5487159"/>
            <a:chExt cx="7018800" cy="707886"/>
          </a:xfrm>
        </p:grpSpPr>
        <p:sp>
          <p:nvSpPr>
            <p:cNvPr id="8" name="椭圆 7"/>
            <p:cNvSpPr/>
            <p:nvPr/>
          </p:nvSpPr>
          <p:spPr>
            <a:xfrm>
              <a:off x="986064" y="5587093"/>
              <a:ext cx="582386" cy="582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9" name="文本框 8"/>
            <p:cNvSpPr txBox="1"/>
            <p:nvPr/>
          </p:nvSpPr>
          <p:spPr>
            <a:xfrm flipH="1">
              <a:off x="1652894" y="5539094"/>
              <a:ext cx="6277403" cy="584775"/>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Định hướng và xây dựng bố cục</a:t>
              </a:r>
              <a:endParaRPr lang="en-US" altLang="zh-CN" sz="2400" dirty="0" smtClean="0">
                <a:solidFill>
                  <a:schemeClr val="bg1"/>
                </a:solidFill>
                <a:latin typeface="Times New Roman" pitchFamily="18" charset="0"/>
                <a:cs typeface="Times New Roman" pitchFamily="18" charset="0"/>
                <a:sym typeface="+mn-lt"/>
              </a:endParaRPr>
            </a:p>
          </p:txBody>
        </p:sp>
        <p:sp>
          <p:nvSpPr>
            <p:cNvPr id="10" name="文本框 9"/>
            <p:cNvSpPr txBox="1"/>
            <p:nvPr/>
          </p:nvSpPr>
          <p:spPr>
            <a:xfrm>
              <a:off x="911497" y="5487159"/>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A</a:t>
              </a:r>
              <a:endParaRPr lang="zh-CN" altLang="en-US" sz="4000" dirty="0">
                <a:solidFill>
                  <a:schemeClr val="bg1"/>
                </a:solidFill>
                <a:latin typeface="Times New Roman" pitchFamily="18" charset="0"/>
                <a:cs typeface="Times New Roman" pitchFamily="18" charset="0"/>
                <a:sym typeface="+mn-lt"/>
              </a:endParaRPr>
            </a:p>
          </p:txBody>
        </p:sp>
      </p:grpSp>
      <p:grpSp>
        <p:nvGrpSpPr>
          <p:cNvPr id="11" name="组合 10"/>
          <p:cNvGrpSpPr/>
          <p:nvPr/>
        </p:nvGrpSpPr>
        <p:grpSpPr>
          <a:xfrm>
            <a:off x="4145069" y="2521851"/>
            <a:ext cx="6936912" cy="1077218"/>
            <a:chOff x="938793" y="5648278"/>
            <a:chExt cx="6936912" cy="1077218"/>
          </a:xfrm>
        </p:grpSpPr>
        <p:sp>
          <p:nvSpPr>
            <p:cNvPr id="12" name="椭圆 11"/>
            <p:cNvSpPr/>
            <p:nvPr/>
          </p:nvSpPr>
          <p:spPr>
            <a:xfrm>
              <a:off x="986064" y="5846405"/>
              <a:ext cx="582386" cy="582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3" name="文本框 12"/>
            <p:cNvSpPr txBox="1"/>
            <p:nvPr/>
          </p:nvSpPr>
          <p:spPr>
            <a:xfrm flipH="1">
              <a:off x="1639246" y="5648278"/>
              <a:ext cx="6236459" cy="1077218"/>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Xây dựng bố cục và diễn đạt thành câu, đoạn hoàn chỉnh</a:t>
              </a:r>
              <a:endParaRPr lang="en-US" sz="3200" dirty="0" smtClean="0">
                <a:latin typeface="Times New Roman" pitchFamily="18" charset="0"/>
                <a:cs typeface="Times New Roman" pitchFamily="18" charset="0"/>
              </a:endParaRPr>
            </a:p>
          </p:txBody>
        </p:sp>
        <p:sp>
          <p:nvSpPr>
            <p:cNvPr id="14" name="文本框 13"/>
            <p:cNvSpPr txBox="1"/>
            <p:nvPr/>
          </p:nvSpPr>
          <p:spPr>
            <a:xfrm>
              <a:off x="938793" y="5773767"/>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B</a:t>
              </a:r>
              <a:endParaRPr lang="zh-CN" altLang="en-US" sz="4000" dirty="0">
                <a:solidFill>
                  <a:schemeClr val="bg1"/>
                </a:solidFill>
                <a:latin typeface="Times New Roman" pitchFamily="18" charset="0"/>
                <a:cs typeface="Times New Roman" pitchFamily="18" charset="0"/>
                <a:sym typeface="+mn-lt"/>
              </a:endParaRPr>
            </a:p>
          </p:txBody>
        </p:sp>
      </p:grpSp>
      <p:grpSp>
        <p:nvGrpSpPr>
          <p:cNvPr id="15" name="组合 14"/>
          <p:cNvGrpSpPr/>
          <p:nvPr/>
        </p:nvGrpSpPr>
        <p:grpSpPr>
          <a:xfrm>
            <a:off x="4117773" y="3802456"/>
            <a:ext cx="7073390" cy="1077218"/>
            <a:chOff x="911497" y="5648278"/>
            <a:chExt cx="7073390" cy="1077218"/>
          </a:xfrm>
        </p:grpSpPr>
        <p:sp>
          <p:nvSpPr>
            <p:cNvPr id="16" name="椭圆 15"/>
            <p:cNvSpPr/>
            <p:nvPr/>
          </p:nvSpPr>
          <p:spPr>
            <a:xfrm>
              <a:off x="986064" y="5805461"/>
              <a:ext cx="582386" cy="582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7" name="文本框 16"/>
            <p:cNvSpPr txBox="1"/>
            <p:nvPr/>
          </p:nvSpPr>
          <p:spPr>
            <a:xfrm flipH="1">
              <a:off x="1625598" y="5648278"/>
              <a:ext cx="6359289" cy="1077218"/>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Xây dựng bố cục, định hướng kiểm tra, diễn đạt thành câu, đoạn</a:t>
              </a:r>
              <a:endParaRPr lang="en-US" altLang="zh-CN" sz="2400" dirty="0" smtClean="0">
                <a:solidFill>
                  <a:schemeClr val="bg1"/>
                </a:solidFill>
                <a:latin typeface="Times New Roman" pitchFamily="18" charset="0"/>
                <a:cs typeface="Times New Roman" pitchFamily="18" charset="0"/>
                <a:sym typeface="+mn-lt"/>
              </a:endParaRPr>
            </a:p>
          </p:txBody>
        </p:sp>
        <p:sp>
          <p:nvSpPr>
            <p:cNvPr id="18" name="文本框 17"/>
            <p:cNvSpPr txBox="1"/>
            <p:nvPr/>
          </p:nvSpPr>
          <p:spPr>
            <a:xfrm>
              <a:off x="911497" y="5732823"/>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C</a:t>
              </a:r>
              <a:endParaRPr lang="zh-CN" altLang="en-US" sz="4000" dirty="0">
                <a:solidFill>
                  <a:schemeClr val="bg1"/>
                </a:solidFill>
                <a:latin typeface="Times New Roman" pitchFamily="18" charset="0"/>
                <a:cs typeface="Times New Roman" pitchFamily="18" charset="0"/>
                <a:sym typeface="+mn-lt"/>
              </a:endParaRPr>
            </a:p>
          </p:txBody>
        </p:sp>
      </p:grpSp>
      <p:grpSp>
        <p:nvGrpSpPr>
          <p:cNvPr id="23" name="组合 22"/>
          <p:cNvGrpSpPr/>
          <p:nvPr/>
        </p:nvGrpSpPr>
        <p:grpSpPr>
          <a:xfrm>
            <a:off x="4131421" y="5042118"/>
            <a:ext cx="6991504" cy="1569660"/>
            <a:chOff x="925145" y="5470854"/>
            <a:chExt cx="6991504" cy="1569660"/>
          </a:xfrm>
        </p:grpSpPr>
        <p:sp>
          <p:nvSpPr>
            <p:cNvPr id="24" name="椭圆 23"/>
            <p:cNvSpPr/>
            <p:nvPr/>
          </p:nvSpPr>
          <p:spPr>
            <a:xfrm>
              <a:off x="986064" y="6010181"/>
              <a:ext cx="582386" cy="582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25" name="文本框 24"/>
            <p:cNvSpPr txBox="1"/>
            <p:nvPr/>
          </p:nvSpPr>
          <p:spPr>
            <a:xfrm flipH="1">
              <a:off x="1625599" y="5470854"/>
              <a:ext cx="6291050" cy="1569660"/>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Định hướng, xây dựng bố cục, diễn đạt thành câu , đoạn hoàn chỉnh, kiểm tra văn bản vừa tạo lập.</a:t>
              </a:r>
              <a:endParaRPr lang="en-US" sz="3200" dirty="0" smtClean="0">
                <a:latin typeface="Times New Roman" pitchFamily="18" charset="0"/>
                <a:cs typeface="Times New Roman" pitchFamily="18" charset="0"/>
              </a:endParaRPr>
            </a:p>
          </p:txBody>
        </p:sp>
        <p:sp>
          <p:nvSpPr>
            <p:cNvPr id="28" name="文本框 27"/>
            <p:cNvSpPr txBox="1"/>
            <p:nvPr/>
          </p:nvSpPr>
          <p:spPr>
            <a:xfrm>
              <a:off x="925145" y="5923895"/>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D</a:t>
              </a:r>
              <a:endParaRPr lang="zh-CN" altLang="en-US" sz="4000" dirty="0">
                <a:solidFill>
                  <a:schemeClr val="bg1"/>
                </a:solidFill>
                <a:latin typeface="Times New Roman" pitchFamily="18" charset="0"/>
                <a:cs typeface="Times New Roman" pitchFamily="18" charset="0"/>
                <a:sym typeface="+mn-lt"/>
              </a:endParaRPr>
            </a:p>
          </p:txBody>
        </p:sp>
      </p:grpSp>
      <p:pic>
        <p:nvPicPr>
          <p:cNvPr id="29" name="Picture 2" descr="F:\360安全浏览器下载\六一\Nipic_2531170_b95b5e79d8a6cff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80" y="1484042"/>
            <a:ext cx="2811292" cy="514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3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1001486" y="2090057"/>
            <a:ext cx="5910943" cy="2308324"/>
          </a:xfrm>
          <a:prstGeom prst="rect">
            <a:avLst/>
          </a:prstGeom>
          <a:noFill/>
        </p:spPr>
        <p:txBody>
          <a:bodyPr wrap="square" rtlCol="0">
            <a:spAutoFit/>
          </a:bodyPr>
          <a:lstStyle/>
          <a:p>
            <a:pPr algn="ct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I.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Các</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bước</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tạo</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lập</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văn</a:t>
            </a:r>
            <a:r>
              <a:rPr lang="en-US" sz="7200"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bản</a:t>
            </a:r>
            <a:endPar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cxnSp>
        <p:nvCxnSpPr>
          <p:cNvPr id="22" name="直接连接符 21"/>
          <p:cNvCxnSpPr/>
          <p:nvPr/>
        </p:nvCxnSpPr>
        <p:spPr>
          <a:xfrm>
            <a:off x="3383699" y="1848355"/>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83699" y="4152611"/>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9"/>
          <p:cNvSpPr txBox="1"/>
          <p:nvPr/>
        </p:nvSpPr>
        <p:spPr>
          <a:xfrm>
            <a:off x="3280974" y="1890249"/>
            <a:ext cx="5630053" cy="2308324"/>
          </a:xfrm>
          <a:prstGeom prst="rect">
            <a:avLst/>
          </a:prstGeom>
          <a:noFill/>
        </p:spPr>
        <p:txBody>
          <a:bodyPr wrap="square" rtlCol="0">
            <a:spAutoFit/>
          </a:bodyPr>
          <a:lstStyle/>
          <a:p>
            <a:pPr algn="ct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Chúc</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các</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em</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học</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tập</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smtClean="0">
                <a:solidFill>
                  <a:schemeClr val="bg1"/>
                </a:solidFill>
                <a:latin typeface="Times New Roman" pitchFamily="18" charset="0"/>
                <a:ea typeface="微软雅黑" panose="020B0503020204020204" pitchFamily="34" charset="-122"/>
                <a:cs typeface="Times New Roman" pitchFamily="18" charset="0"/>
              </a:rPr>
              <a:t>tốt</a:t>
            </a:r>
            <a:r>
              <a:rPr lang="en-US" altLang="zh-CN" sz="7200" dirty="0" smtClean="0">
                <a:solidFill>
                  <a:schemeClr val="bg1"/>
                </a:solidFill>
                <a:latin typeface="Times New Roman" pitchFamily="18" charset="0"/>
                <a:ea typeface="微软雅黑" panose="020B0503020204020204" pitchFamily="34" charset="-122"/>
                <a:cs typeface="Times New Roman" pitchFamily="18" charset="0"/>
              </a:rPr>
              <a:t>!</a:t>
            </a:r>
            <a:endParaRPr lang="zh-CN" altLang="en-US" sz="72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26" name="椭圆形标注 25"/>
          <p:cNvSpPr/>
          <p:nvPr/>
        </p:nvSpPr>
        <p:spPr>
          <a:xfrm>
            <a:off x="9072332" y="959396"/>
            <a:ext cx="1697104" cy="888959"/>
          </a:xfrm>
          <a:prstGeom prst="wedgeEllipseCallout">
            <a:avLst>
              <a:gd name="adj1" fmla="val -34711"/>
              <a:gd name="adj2" fmla="val 7893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7" name="TextBox 12"/>
          <p:cNvSpPr txBox="1"/>
          <p:nvPr/>
        </p:nvSpPr>
        <p:spPr>
          <a:xfrm>
            <a:off x="9231892" y="1157654"/>
            <a:ext cx="1435008" cy="461665"/>
          </a:xfrm>
          <a:prstGeom prst="rect">
            <a:avLst/>
          </a:prstGeom>
          <a:noFill/>
        </p:spPr>
        <p:txBody>
          <a:bodyPr wrap="none" rtlCol="0">
            <a:spAutoFit/>
          </a:bodyPr>
          <a:lstStyle/>
          <a:p>
            <a:r>
              <a:rPr lang="en-US" altLang="zh-CN" sz="2400" dirty="0">
                <a:solidFill>
                  <a:schemeClr val="bg1"/>
                </a:solidFill>
              </a:rPr>
              <a:t>Goodbye</a:t>
            </a:r>
            <a:endParaRPr lang="zh-CN" altLang="en-US" sz="2400" dirty="0">
              <a:solidFill>
                <a:schemeClr val="bg1"/>
              </a:solidFill>
            </a:endParaRPr>
          </a:p>
        </p:txBody>
      </p:sp>
    </p:spTree>
    <p:extLst>
      <p:ext uri="{BB962C8B-B14F-4D97-AF65-F5344CB8AC3E}">
        <p14:creationId xmlns:p14="http://schemas.microsoft.com/office/powerpoint/2010/main" val="1942457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4"/>
                                        </p:tgtEl>
                                        <p:attrNameLst>
                                          <p:attrName>ppt_y</p:attrName>
                                        </p:attrNameLst>
                                      </p:cBhvr>
                                      <p:tavLst>
                                        <p:tav tm="0">
                                          <p:val>
                                            <p:strVal val="#ppt_y"/>
                                          </p:val>
                                        </p:tav>
                                        <p:tav tm="100000">
                                          <p:val>
                                            <p:strVal val="#ppt_y"/>
                                          </p:val>
                                        </p:tav>
                                      </p:tavLst>
                                    </p:anim>
                                    <p:anim calcmode="lin" valueType="num">
                                      <p:cBhvr>
                                        <p:cTn id="1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4"/>
                                        </p:tgtEl>
                                      </p:cBhvr>
                                    </p:animEffect>
                                  </p:childTnLst>
                                </p:cTn>
                              </p:par>
                            </p:childTnLst>
                          </p:cTn>
                        </p:par>
                        <p:par>
                          <p:cTn id="19" fill="hold">
                            <p:stCondLst>
                              <p:cond delay="1900"/>
                            </p:stCondLst>
                            <p:childTnLst>
                              <p:par>
                                <p:cTn id="20" presetID="47"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2900"/>
                            </p:stCondLst>
                            <p:childTnLst>
                              <p:par>
                                <p:cTn id="26" presetID="53"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b6e57f1a3bb1d9fabbb0660e0a7a77e.png"/>
          <p:cNvPicPr>
            <a:picLocks noChangeAspect="1"/>
          </p:cNvPicPr>
          <p:nvPr/>
        </p:nvPicPr>
        <p:blipFill>
          <a:blip r:embed="rId2"/>
          <a:stretch>
            <a:fillRect/>
          </a:stretch>
        </p:blipFill>
        <p:spPr>
          <a:xfrm>
            <a:off x="0" y="2320119"/>
            <a:ext cx="4421875" cy="2893325"/>
          </a:xfrm>
          <a:prstGeom prst="rect">
            <a:avLst/>
          </a:prstGeom>
        </p:spPr>
      </p:pic>
      <p:sp>
        <p:nvSpPr>
          <p:cNvPr id="3" name="TextBox 2"/>
          <p:cNvSpPr txBox="1"/>
          <p:nvPr/>
        </p:nvSpPr>
        <p:spPr>
          <a:xfrm>
            <a:off x="873458" y="4135274"/>
            <a:ext cx="3027060" cy="769441"/>
          </a:xfrm>
          <a:prstGeom prst="rect">
            <a:avLst/>
          </a:prstGeom>
          <a:noFill/>
        </p:spPr>
        <p:txBody>
          <a:bodyPr wrap="square" rtlCol="0">
            <a:spAutoFit/>
          </a:bodyPr>
          <a:lstStyle/>
          <a:p>
            <a:r>
              <a:rPr lang="en-US" sz="4400" dirty="0" err="1" smtClean="0">
                <a:solidFill>
                  <a:schemeClr val="bg1"/>
                </a:solidFill>
                <a:latin typeface="Times New Roman" pitchFamily="18" charset="0"/>
                <a:cs typeface="Times New Roman" pitchFamily="18" charset="0"/>
              </a:rPr>
              <a:t>Tình</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huống</a:t>
            </a:r>
            <a:endParaRPr lang="en-US" sz="4400" dirty="0">
              <a:solidFill>
                <a:schemeClr val="bg1"/>
              </a:solidFill>
              <a:latin typeface="Times New Roman" pitchFamily="18" charset="0"/>
              <a:cs typeface="Times New Roman" pitchFamily="18" charset="0"/>
            </a:endParaRPr>
          </a:p>
        </p:txBody>
      </p:sp>
      <p:sp>
        <p:nvSpPr>
          <p:cNvPr id="4" name="Rectangle 3"/>
          <p:cNvSpPr/>
          <p:nvPr/>
        </p:nvSpPr>
        <p:spPr>
          <a:xfrm>
            <a:off x="5095164" y="1992574"/>
            <a:ext cx="7096836" cy="1569660"/>
          </a:xfrm>
          <a:prstGeom prst="rect">
            <a:avLst/>
          </a:prstGeom>
        </p:spPr>
        <p:txBody>
          <a:bodyPr wrap="square">
            <a:spAutoFit/>
          </a:bodyPr>
          <a:lstStyle/>
          <a:p>
            <a:pPr algn="just"/>
            <a:r>
              <a:rPr lang="en-US" sz="3200" dirty="0" smtClean="0">
                <a:latin typeface="Times New Roman" pitchFamily="18" charset="0"/>
                <a:cs typeface="Times New Roman" pitchFamily="18" charset="0"/>
              </a:rPr>
              <a:t>TH1: </a:t>
            </a:r>
            <a:r>
              <a:rPr lang="vi-VN" sz="3200" dirty="0" smtClean="0">
                <a:latin typeface="Times New Roman" pitchFamily="18" charset="0"/>
                <a:cs typeface="Times New Roman" pitchFamily="18" charset="0"/>
              </a:rPr>
              <a:t>Bạn em ham chơi game</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nên bỏ bê việc học hành. Em hãy viết một bức thư khuyên nhủ bạn.</a:t>
            </a:r>
            <a:endParaRPr lang="en-US" sz="3200" dirty="0">
              <a:latin typeface="Times New Roman" pitchFamily="18" charset="0"/>
              <a:cs typeface="Times New Roman" pitchFamily="18" charset="0"/>
            </a:endParaRPr>
          </a:p>
        </p:txBody>
      </p:sp>
      <p:sp>
        <p:nvSpPr>
          <p:cNvPr id="5" name="Rectangle 4"/>
          <p:cNvSpPr/>
          <p:nvPr/>
        </p:nvSpPr>
        <p:spPr>
          <a:xfrm>
            <a:off x="5131558" y="4205787"/>
            <a:ext cx="7060442" cy="2062103"/>
          </a:xfrm>
          <a:prstGeom prst="rect">
            <a:avLst/>
          </a:prstGeom>
        </p:spPr>
        <p:txBody>
          <a:bodyPr wrap="square">
            <a:spAutoFit/>
          </a:bodyPr>
          <a:lstStyle/>
          <a:p>
            <a:pPr algn="just"/>
            <a:r>
              <a:rPr lang="en-US" sz="3200" dirty="0" smtClean="0">
                <a:latin typeface="Times New Roman" pitchFamily="18" charset="0"/>
                <a:cs typeface="Times New Roman" pitchFamily="18" charset="0"/>
              </a:rPr>
              <a:t>TH2: </a:t>
            </a:r>
            <a:r>
              <a:rPr lang="en-US" sz="3200" dirty="0" err="1" smtClean="0">
                <a:latin typeface="Times New Roman" pitchFamily="18" charset="0"/>
                <a:cs typeface="Times New Roman" pitchFamily="18" charset="0"/>
              </a:rPr>
              <a:t>Hôm</a:t>
            </a:r>
            <a:r>
              <a:rPr lang="en-US" sz="3200" dirty="0" smtClean="0">
                <a:latin typeface="Times New Roman" pitchFamily="18" charset="0"/>
                <a:cs typeface="Times New Roman" pitchFamily="18" charset="0"/>
              </a:rPr>
              <a:t> nay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quê</a:t>
            </a:r>
            <a:r>
              <a:rPr lang="vi-VN"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tấm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thiệp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chúc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ấy</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Rectangle 5"/>
          <p:cNvSpPr/>
          <p:nvPr/>
        </p:nvSpPr>
        <p:spPr>
          <a:xfrm>
            <a:off x="675564" y="370768"/>
            <a:ext cx="7096836" cy="646331"/>
          </a:xfrm>
          <a:prstGeom prst="rect">
            <a:avLst/>
          </a:prstGeom>
        </p:spPr>
        <p:txBody>
          <a:bodyPr wrap="square">
            <a:spAutoFit/>
          </a:bodyPr>
          <a:lstStyle/>
          <a:p>
            <a:pPr algn="just"/>
            <a:r>
              <a:rPr lang="en-US" sz="3600" b="1" i="1" u="sng" dirty="0" smtClean="0">
                <a:solidFill>
                  <a:srgbClr val="FF0000"/>
                </a:solidFill>
                <a:latin typeface="Times New Roman" pitchFamily="18" charset="0"/>
                <a:cs typeface="Times New Roman" pitchFamily="18" charset="0"/>
              </a:rPr>
              <a:t>1. Ý </a:t>
            </a:r>
            <a:r>
              <a:rPr lang="en-US" sz="3600" b="1" i="1" u="sng" dirty="0" err="1" smtClean="0">
                <a:solidFill>
                  <a:srgbClr val="FF0000"/>
                </a:solidFill>
                <a:latin typeface="Times New Roman" pitchFamily="18" charset="0"/>
                <a:cs typeface="Times New Roman" pitchFamily="18" charset="0"/>
              </a:rPr>
              <a:t>nghĩa</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của</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việc</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tạo</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lập</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văn</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bản</a:t>
            </a:r>
            <a:endParaRPr lang="en-US" sz="3600" b="1" i="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4)">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031760" y="2869497"/>
            <a:ext cx="2160240" cy="3988503"/>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flipH="1">
            <a:off x="4913194" y="272955"/>
            <a:ext cx="6400800"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qua 2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4904096" y="637110"/>
            <a:ext cx="5359020" cy="2062103"/>
          </a:xfrm>
          <a:prstGeom prst="rect">
            <a:avLst/>
          </a:prstGeom>
        </p:spPr>
        <p:txBody>
          <a:bodyPr wrap="square">
            <a:spAutoFit/>
          </a:bodyPr>
          <a:lstStyle/>
          <a:p>
            <a:r>
              <a:rPr lang="vi-VN" sz="3200" dirty="0" smtClean="0">
                <a:latin typeface="Times New Roman" pitchFamily="18" charset="0"/>
                <a:cs typeface="Times New Roman" pitchFamily="18" charset="0"/>
              </a:rPr>
              <a:t>Đối với người nói (người viết):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Trình bày sự vật, sự việc và bộc lộ suy nghĩ, tình cảm của mình. </a:t>
            </a:r>
            <a:endParaRPr lang="en-US" sz="3200" dirty="0">
              <a:latin typeface="Times New Roman" pitchFamily="18" charset="0"/>
              <a:cs typeface="Times New Roman" pitchFamily="18" charset="0"/>
            </a:endParaRPr>
          </a:p>
        </p:txBody>
      </p:sp>
      <p:pic>
        <p:nvPicPr>
          <p:cNvPr id="6" name="Picture 2" descr="F:\360安全浏览器下载\六一\Nipic_2531170_b95b5e79d8a6cffe\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3431331"/>
            <a:ext cx="2146593" cy="321521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859809" y="771099"/>
            <a:ext cx="6455392"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NL" sz="2800" dirty="0" smtClean="0">
                <a:latin typeface="Times New Roman" pitchFamily="18" charset="0"/>
                <a:ea typeface="Times New Roman" pitchFamily="18" charset="0"/>
                <a:cs typeface="Times New Roman" pitchFamily="18" charset="0"/>
              </a:rPr>
              <a:t>Khi muốn giải bày tình cảm, khi có nhu cầu phát biểu ý kiến hay viết thư cho bạn bè, viết bài cho báo.</a:t>
            </a:r>
            <a:endParaRPr lang="en-US" sz="2800" dirty="0">
              <a:latin typeface="Times New Roman" pitchFamily="18" charset="0"/>
              <a:cs typeface="Times New Roman" pitchFamily="18" charset="0"/>
            </a:endParaRPr>
          </a:p>
        </p:txBody>
      </p:sp>
      <p:sp>
        <p:nvSpPr>
          <p:cNvPr id="8" name="Cloud 7"/>
          <p:cNvSpPr/>
          <p:nvPr/>
        </p:nvSpPr>
        <p:spPr>
          <a:xfrm>
            <a:off x="177421" y="2210937"/>
            <a:ext cx="3220872" cy="237471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smtClean="0">
                <a:latin typeface="Times New Roman" pitchFamily="18" charset="0"/>
                <a:cs typeface="Times New Roman" pitchFamily="18" charset="0"/>
              </a:rPr>
              <a:t>Ý NGHĨA CỦA VIỆC </a:t>
            </a:r>
            <a:br>
              <a:rPr lang="vi-VN" sz="2800" b="1" dirty="0" smtClean="0">
                <a:latin typeface="Times New Roman" pitchFamily="18" charset="0"/>
                <a:cs typeface="Times New Roman" pitchFamily="18" charset="0"/>
              </a:rPr>
            </a:br>
            <a:r>
              <a:rPr lang="vi-VN" sz="2800" b="1" dirty="0" smtClean="0">
                <a:latin typeface="Times New Roman" pitchFamily="18" charset="0"/>
                <a:cs typeface="Times New Roman" pitchFamily="18" charset="0"/>
              </a:rPr>
              <a:t>TẠO LẬP VĂN BẢN</a:t>
            </a:r>
            <a:endParaRPr lang="en-US" sz="2800" b="1" dirty="0">
              <a:latin typeface="Times New Roman" pitchFamily="18" charset="0"/>
              <a:cs typeface="Times New Roman" pitchFamily="18" charset="0"/>
            </a:endParaRPr>
          </a:p>
        </p:txBody>
      </p:sp>
      <p:sp>
        <p:nvSpPr>
          <p:cNvPr id="9" name="Rectangle 8"/>
          <p:cNvSpPr/>
          <p:nvPr/>
        </p:nvSpPr>
        <p:spPr>
          <a:xfrm>
            <a:off x="4933668" y="4078613"/>
            <a:ext cx="4892723"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Đối với người nghe</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(người đọc):</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Hiểu được sự vật, sự việc và tâm tư,</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tình cảm của người nói.</a:t>
            </a:r>
            <a:endParaRPr lang="en-US" sz="3200" dirty="0">
              <a:latin typeface="Times New Roman" pitchFamily="18" charset="0"/>
              <a:cs typeface="Times New Roman" pitchFamily="18" charset="0"/>
            </a:endParaRPr>
          </a:p>
        </p:txBody>
      </p:sp>
      <p:cxnSp>
        <p:nvCxnSpPr>
          <p:cNvPr id="11" name="Straight Arrow Connector 10"/>
          <p:cNvCxnSpPr>
            <a:stCxn id="8" idx="0"/>
            <a:endCxn id="5" idx="1"/>
          </p:cNvCxnSpPr>
          <p:nvPr/>
        </p:nvCxnSpPr>
        <p:spPr>
          <a:xfrm flipV="1">
            <a:off x="3395609" y="1668162"/>
            <a:ext cx="1508487" cy="17301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0"/>
            <a:endCxn id="9" idx="1"/>
          </p:cNvCxnSpPr>
          <p:nvPr/>
        </p:nvCxnSpPr>
        <p:spPr>
          <a:xfrm>
            <a:off x="3395609" y="3398293"/>
            <a:ext cx="1538059" cy="17113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Left)">
                                      <p:cBhvr>
                                        <p:cTn id="45" dur="500"/>
                                        <p:tgtEl>
                                          <p:spTgt spid="11"/>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strips(downLef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downLeft)">
                                      <p:cBhvr>
                                        <p:cTn id="53" dur="500"/>
                                        <p:tgtEl>
                                          <p:spTgt spid="12"/>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strips(down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animBg="1"/>
      <p:bldP spid="7" grpId="1" animBg="1"/>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fcbea28a5cbe59ad7f1d92c85f7642.png"/>
          <p:cNvPicPr>
            <a:picLocks noChangeAspect="1"/>
          </p:cNvPicPr>
          <p:nvPr/>
        </p:nvPicPr>
        <p:blipFill>
          <a:blip r:embed="rId2"/>
          <a:stretch>
            <a:fillRect/>
          </a:stretch>
        </p:blipFill>
        <p:spPr>
          <a:xfrm>
            <a:off x="-846032" y="2213782"/>
            <a:ext cx="4113339" cy="4936007"/>
          </a:xfrm>
          <a:prstGeom prst="rect">
            <a:avLst/>
          </a:prstGeom>
        </p:spPr>
      </p:pic>
      <p:sp>
        <p:nvSpPr>
          <p:cNvPr id="3" name="TextBox 2"/>
          <p:cNvSpPr txBox="1"/>
          <p:nvPr/>
        </p:nvSpPr>
        <p:spPr>
          <a:xfrm>
            <a:off x="2470245" y="1927665"/>
            <a:ext cx="8188657" cy="1569660"/>
          </a:xfrm>
          <a:prstGeom prst="rect">
            <a:avLst/>
          </a:prstGeom>
          <a:noFill/>
        </p:spPr>
        <p:txBody>
          <a:bodyPr wrap="square" rtlCol="0">
            <a:spAutoFit/>
          </a:bodyPr>
          <a:lstStyle/>
          <a:p>
            <a:pPr algn="ctr"/>
            <a:r>
              <a:rPr lang="vi-VN" sz="3200" dirty="0" smtClean="0">
                <a:latin typeface="Times New Roman" pitchFamily="18" charset="0"/>
                <a:cs typeface="Times New Roman" pitchFamily="18" charset="0"/>
              </a:rPr>
              <a:t>Đóng vai mình là En- ri – cô sau khi đọc thư của bố, em hãy viết thư lại cho bố bày tỏ sự hối hận của mình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gợi</a:t>
            </a:r>
            <a:r>
              <a:rPr lang="en-US" sz="3200" dirty="0" smtClean="0">
                <a:latin typeface="Times New Roman" pitchFamily="18" charset="0"/>
                <a:cs typeface="Times New Roman" pitchFamily="18" charset="0"/>
              </a:rPr>
              <a:t> ý)</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1: </a:t>
            </a:r>
            <a:r>
              <a:rPr lang="en-US" sz="3600" i="1" u="sng" dirty="0" err="1" smtClean="0">
                <a:solidFill>
                  <a:srgbClr val="FF0000"/>
                </a:solidFill>
                <a:latin typeface="Times New Roman" pitchFamily="18" charset="0"/>
                <a:cs typeface="Times New Roman" pitchFamily="18" charset="0"/>
              </a:rPr>
              <a:t>Định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hướng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Định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4035079"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ai</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9" name="TextBox 8"/>
          <p:cNvSpPr txBox="1"/>
          <p:nvPr/>
        </p:nvSpPr>
        <p:spPr>
          <a:xfrm>
            <a:off x="8186063" y="3331030"/>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0" name="TextBox 9"/>
          <p:cNvSpPr txBox="1"/>
          <p:nvPr/>
        </p:nvSpPr>
        <p:spPr>
          <a:xfrm>
            <a:off x="4376072" y="57263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Nội</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1: </a:t>
            </a:r>
            <a:r>
              <a:rPr lang="en-US" sz="3600" i="1" u="sng" dirty="0" err="1" smtClean="0">
                <a:solidFill>
                  <a:srgbClr val="FF0000"/>
                </a:solidFill>
                <a:latin typeface="Times New Roman" pitchFamily="18" charset="0"/>
                <a:cs typeface="Times New Roman" pitchFamily="18" charset="0"/>
              </a:rPr>
              <a:t>Định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hướng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Định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3966150"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endParaRPr lang="en-US" sz="3200" dirty="0">
              <a:latin typeface="Times New Roman" pitchFamily="18" charset="0"/>
              <a:cs typeface="Times New Roman" pitchFamily="18" charset="0"/>
            </a:endParaRPr>
          </a:p>
        </p:txBody>
      </p:sp>
      <p:sp>
        <p:nvSpPr>
          <p:cNvPr id="9" name="TextBox 8"/>
          <p:cNvSpPr txBox="1"/>
          <p:nvPr/>
        </p:nvSpPr>
        <p:spPr>
          <a:xfrm>
            <a:off x="8186062" y="3331030"/>
            <a:ext cx="3469125" cy="1569660"/>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tỏ</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xin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mẹ</a:t>
            </a:r>
            <a:endParaRPr lang="en-US" sz="3200" dirty="0">
              <a:latin typeface="Times New Roman" pitchFamily="18" charset="0"/>
              <a:cs typeface="Times New Roman" pitchFamily="18" charset="0"/>
            </a:endParaRPr>
          </a:p>
        </p:txBody>
      </p:sp>
      <p:sp>
        <p:nvSpPr>
          <p:cNvPr id="10" name="TextBox 9"/>
          <p:cNvSpPr txBox="1"/>
          <p:nvPr/>
        </p:nvSpPr>
        <p:spPr>
          <a:xfrm>
            <a:off x="3411940" y="5726352"/>
            <a:ext cx="5732059"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Nội</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mẹ</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endParaRPr lang="en-US" sz="3200" dirty="0" smtClean="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68515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2: </a:t>
            </a:r>
            <a:r>
              <a:rPr lang="en-US" sz="3600" i="1" u="sng" dirty="0" err="1" smtClean="0">
                <a:solidFill>
                  <a:srgbClr val="FF0000"/>
                </a:solidFill>
                <a:latin typeface="Times New Roman" pitchFamily="18" charset="0"/>
                <a:cs typeface="Times New Roman" pitchFamily="18" charset="0"/>
              </a:rPr>
              <a:t>Tìm</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và</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lập</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dàn</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bố</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cục</a:t>
            </a:r>
            <a:r>
              <a:rPr lang="en-US" sz="3600" i="1" u="sng" dirty="0" smtClean="0">
                <a:solidFill>
                  <a:srgbClr val="FF0000"/>
                </a:solidFill>
                <a:latin typeface="Times New Roman" pitchFamily="18" charset="0"/>
                <a:cs typeface="Times New Roman" pitchFamily="18" charset="0"/>
              </a:rPr>
              <a:t>)</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Dàn</a:t>
            </a:r>
            <a:r>
              <a:rPr lang="en-US" sz="3800" dirty="0" smtClean="0">
                <a:latin typeface="Times New Roman" pitchFamily="18" charset="0"/>
                <a:cs typeface="Times New Roman" pitchFamily="18" charset="0"/>
              </a:rPr>
              <a:t> ý</a:t>
            </a:r>
            <a:endParaRPr lang="en-US" sz="3800" dirty="0">
              <a:latin typeface="Times New Roman" pitchFamily="18" charset="0"/>
              <a:cs typeface="Times New Roman" pitchFamily="18" charset="0"/>
            </a:endParaRPr>
          </a:p>
        </p:txBody>
      </p:sp>
      <p:sp>
        <p:nvSpPr>
          <p:cNvPr id="8" name="TextBox 7"/>
          <p:cNvSpPr txBox="1"/>
          <p:nvPr/>
        </p:nvSpPr>
        <p:spPr>
          <a:xfrm>
            <a:off x="3984182" y="1338943"/>
            <a:ext cx="1370888"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Mở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sp>
        <p:nvSpPr>
          <p:cNvPr id="9" name="TextBox 8"/>
          <p:cNvSpPr txBox="1"/>
          <p:nvPr/>
        </p:nvSpPr>
        <p:spPr>
          <a:xfrm>
            <a:off x="3886204" y="3450781"/>
            <a:ext cx="1643739"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sp>
        <p:nvSpPr>
          <p:cNvPr id="10" name="TextBox 9"/>
          <p:cNvSpPr txBox="1"/>
          <p:nvPr/>
        </p:nvSpPr>
        <p:spPr>
          <a:xfrm>
            <a:off x="3777342" y="5530427"/>
            <a:ext cx="1589315"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2275127" y="1631331"/>
            <a:ext cx="1709055" cy="21079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6"/>
            <a:endCxn id="9" idx="1"/>
          </p:cNvCxnSpPr>
          <p:nvPr/>
        </p:nvCxnSpPr>
        <p:spPr>
          <a:xfrm>
            <a:off x="2275127" y="3739239"/>
            <a:ext cx="1611077" cy="39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2275127" y="3739239"/>
            <a:ext cx="1502215" cy="20835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7" y="1153882"/>
            <a:ext cx="5573479" cy="954107"/>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do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Con rất hối hận về việc làm của mình.</a:t>
            </a:r>
            <a:endParaRPr lang="en-US" sz="2800" dirty="0">
              <a:latin typeface="Times New Roman" pitchFamily="18" charset="0"/>
              <a:cs typeface="Times New Roman" pitchFamily="18" charset="0"/>
            </a:endParaRPr>
          </a:p>
        </p:txBody>
      </p:sp>
      <p:cxnSp>
        <p:nvCxnSpPr>
          <p:cNvPr id="26" name="Straight Arrow Connector 25"/>
          <p:cNvCxnSpPr>
            <a:stCxn id="8" idx="3"/>
            <a:endCxn id="25" idx="1"/>
          </p:cNvCxnSpPr>
          <p:nvPr/>
        </p:nvCxnSpPr>
        <p:spPr>
          <a:xfrm flipV="1">
            <a:off x="5355070" y="1630936"/>
            <a:ext cx="969537" cy="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50436" y="2242459"/>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hiểu việc làm của con đã làm bố mẹ đau đớn và khổ tâm.</a:t>
            </a:r>
            <a:endParaRPr lang="en-US" sz="2800" dirty="0">
              <a:latin typeface="Times New Roman" pitchFamily="18" charset="0"/>
              <a:cs typeface="Times New Roman" pitchFamily="18" charset="0"/>
            </a:endParaRPr>
          </a:p>
        </p:txBody>
      </p:sp>
      <p:cxnSp>
        <p:nvCxnSpPr>
          <p:cNvPr id="32" name="Straight Arrow Connector 31"/>
          <p:cNvCxnSpPr>
            <a:stCxn id="9" idx="3"/>
            <a:endCxn id="31" idx="1"/>
          </p:cNvCxnSpPr>
          <p:nvPr/>
        </p:nvCxnSpPr>
        <p:spPr>
          <a:xfrm flipV="1">
            <a:off x="5529943" y="2719513"/>
            <a:ext cx="620493" cy="10236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50436" y="3318570"/>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đã hiểu về tình yêu thương, sự hi sinh lớn lao của mẹ.</a:t>
            </a:r>
            <a:endParaRPr lang="en-US" sz="2800" dirty="0">
              <a:latin typeface="Times New Roman" pitchFamily="18" charset="0"/>
              <a:cs typeface="Times New Roman" pitchFamily="18" charset="0"/>
            </a:endParaRPr>
          </a:p>
        </p:txBody>
      </p:sp>
      <p:cxnSp>
        <p:nvCxnSpPr>
          <p:cNvPr id="39" name="Straight Arrow Connector 38"/>
          <p:cNvCxnSpPr>
            <a:stCxn id="9" idx="3"/>
            <a:endCxn id="38" idx="1"/>
          </p:cNvCxnSpPr>
          <p:nvPr/>
        </p:nvCxnSpPr>
        <p:spPr>
          <a:xfrm>
            <a:off x="5529943" y="3743169"/>
            <a:ext cx="620493" cy="524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161318" y="4321862"/>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thấy xấu hổ và nhục nhã khi chà đạp lên tình yêu thương đó.</a:t>
            </a:r>
            <a:endParaRPr lang="en-US" sz="2800" dirty="0">
              <a:latin typeface="Times New Roman" pitchFamily="18" charset="0"/>
              <a:cs typeface="Times New Roman" pitchFamily="18" charset="0"/>
            </a:endParaRPr>
          </a:p>
        </p:txBody>
      </p:sp>
      <p:cxnSp>
        <p:nvCxnSpPr>
          <p:cNvPr id="42" name="Straight Arrow Connector 41"/>
          <p:cNvCxnSpPr>
            <a:stCxn id="9" idx="3"/>
            <a:endCxn id="41" idx="1"/>
          </p:cNvCxnSpPr>
          <p:nvPr/>
        </p:nvCxnSpPr>
        <p:spPr>
          <a:xfrm>
            <a:off x="5529943" y="3743169"/>
            <a:ext cx="631375" cy="10557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150436" y="5530165"/>
            <a:ext cx="6041564" cy="523220"/>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thành khẩn xin lỗi bố mẹ.</a:t>
            </a:r>
            <a:endParaRPr lang="en-US" sz="2800" dirty="0">
              <a:latin typeface="Times New Roman" pitchFamily="18" charset="0"/>
              <a:cs typeface="Times New Roman" pitchFamily="18" charset="0"/>
            </a:endParaRPr>
          </a:p>
        </p:txBody>
      </p:sp>
      <p:cxnSp>
        <p:nvCxnSpPr>
          <p:cNvPr id="45" name="Straight Arrow Connector 44"/>
          <p:cNvCxnSpPr>
            <a:stCxn id="10" idx="3"/>
            <a:endCxn id="44" idx="1"/>
          </p:cNvCxnSpPr>
          <p:nvPr/>
        </p:nvCxnSpPr>
        <p:spPr>
          <a:xfrm flipV="1">
            <a:off x="5366657" y="5791775"/>
            <a:ext cx="783779" cy="31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150436" y="6165157"/>
            <a:ext cx="6041564" cy="523220"/>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hứa sẽ trở thành đứa con ngoa</a:t>
            </a:r>
            <a:r>
              <a:rPr lang="en-US" sz="2800" dirty="0" smtClean="0">
                <a:latin typeface="Times New Roman" pitchFamily="18" charset="0"/>
                <a:cs typeface="Times New Roman" pitchFamily="18" charset="0"/>
              </a:rPr>
              <a:t>n</a:t>
            </a:r>
            <a:endParaRPr lang="en-US" sz="2800" dirty="0">
              <a:latin typeface="Times New Roman" pitchFamily="18" charset="0"/>
              <a:cs typeface="Times New Roman" pitchFamily="18" charset="0"/>
            </a:endParaRPr>
          </a:p>
        </p:txBody>
      </p:sp>
      <p:cxnSp>
        <p:nvCxnSpPr>
          <p:cNvPr id="48" name="Straight Arrow Connector 47"/>
          <p:cNvCxnSpPr>
            <a:stCxn id="10" idx="3"/>
            <a:endCxn id="47" idx="1"/>
          </p:cNvCxnSpPr>
          <p:nvPr/>
        </p:nvCxnSpPr>
        <p:spPr>
          <a:xfrm>
            <a:off x="5366657" y="5822815"/>
            <a:ext cx="783779" cy="6039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strips(downLeft)">
                                      <p:cBhvr>
                                        <p:cTn id="43" dur="500"/>
                                        <p:tgtEl>
                                          <p:spTgt spid="26"/>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strips(downLeft)">
                                      <p:cBhvr>
                                        <p:cTn id="51" dur="500"/>
                                        <p:tgtEl>
                                          <p:spTgt spid="32"/>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strips(down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strips(downLeft)">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strips(downLeft)">
                                      <p:cBhvr>
                                        <p:cTn id="67" dur="500"/>
                                        <p:tgtEl>
                                          <p:spTgt spid="42"/>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strips(downLeft)">
                                      <p:cBhvr>
                                        <p:cTn id="75" dur="500"/>
                                        <p:tgtEl>
                                          <p:spTgt spid="45"/>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strips(downLeft)">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strips(downLeft)">
                                      <p:cBhvr>
                                        <p:cTn id="83" dur="500"/>
                                        <p:tgtEl>
                                          <p:spTgt spid="48"/>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strips(downLeft)">
                                      <p:cBhvr>
                                        <p:cTn id="8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P spid="10" grpId="0"/>
      <p:bldP spid="25" grpId="0"/>
      <p:bldP spid="31" grpId="0"/>
      <p:bldP spid="38" grpId="0"/>
      <p:bldP spid="41" grpId="0"/>
      <p:bldP spid="44"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11566500"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3: </a:t>
            </a:r>
            <a:r>
              <a:rPr lang="en-US" sz="3600" i="1" u="sng" dirty="0" err="1" smtClean="0">
                <a:solidFill>
                  <a:srgbClr val="FF0000"/>
                </a:solidFill>
                <a:latin typeface="Times New Roman" pitchFamily="18" charset="0"/>
                <a:cs typeface="Times New Roman" pitchFamily="18" charset="0"/>
              </a:rPr>
              <a:t>Diễn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đạt</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các</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trong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bố</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cục</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thành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câu</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đoạn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1632844"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Các</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yêu</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cầu</a:t>
            </a:r>
            <a:endParaRPr lang="en-US" sz="3800" dirty="0">
              <a:latin typeface="Times New Roman" pitchFamily="18" charset="0"/>
              <a:cs typeface="Times New Roman" pitchFamily="18" charset="0"/>
            </a:endParaRPr>
          </a:p>
        </p:txBody>
      </p:sp>
      <p:sp>
        <p:nvSpPr>
          <p:cNvPr id="8" name="TextBox 7"/>
          <p:cNvSpPr txBox="1"/>
          <p:nvPr/>
        </p:nvSpPr>
        <p:spPr>
          <a:xfrm>
            <a:off x="4996553" y="1186530"/>
            <a:ext cx="2624436"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Đúng chính tả;</a:t>
            </a:r>
            <a:endParaRPr lang="en-US" sz="3200" dirty="0">
              <a:latin typeface="Times New Roman" pitchFamily="18" charset="0"/>
              <a:cs typeface="Times New Roman" pitchFamily="18" charset="0"/>
            </a:endParaRPr>
          </a:p>
        </p:txBody>
      </p:sp>
      <p:sp>
        <p:nvSpPr>
          <p:cNvPr id="10" name="TextBox 9"/>
          <p:cNvSpPr txBox="1"/>
          <p:nvPr/>
        </p:nvSpPr>
        <p:spPr>
          <a:xfrm>
            <a:off x="5127170" y="6107370"/>
            <a:ext cx="5660572" cy="584775"/>
          </a:xfrm>
          <a:prstGeom prst="rect">
            <a:avLst/>
          </a:prstGeom>
          <a:noFill/>
        </p:spPr>
        <p:txBody>
          <a:bodyPr wrap="square" rtlCol="0">
            <a:spAutoFit/>
          </a:bodyPr>
          <a:lstStyle/>
          <a:p>
            <a:r>
              <a:rPr lang="vi-VN" sz="3200" dirty="0" smtClean="0">
                <a:latin typeface="Times New Roman" pitchFamily="18" charset="0"/>
                <a:cs typeface="Times New Roman" pitchFamily="18" charset="0"/>
              </a:rPr>
              <a:t>Lời văn trong sáng</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1872343" y="1478918"/>
            <a:ext cx="3124210" cy="22603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1872343" y="3739239"/>
            <a:ext cx="3254827" cy="26605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07439" y="1915875"/>
            <a:ext cx="2847254"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Đúng ngữ pháp;</a:t>
            </a:r>
            <a:endParaRPr lang="en-US" sz="3200" dirty="0">
              <a:latin typeface="Times New Roman" pitchFamily="18" charset="0"/>
              <a:cs typeface="Times New Roman" pitchFamily="18" charset="0"/>
            </a:endParaRPr>
          </a:p>
        </p:txBody>
      </p:sp>
      <p:cxnSp>
        <p:nvCxnSpPr>
          <p:cNvPr id="30" name="Straight Arrow Connector 29"/>
          <p:cNvCxnSpPr>
            <a:stCxn id="3" idx="6"/>
            <a:endCxn id="29" idx="1"/>
          </p:cNvCxnSpPr>
          <p:nvPr/>
        </p:nvCxnSpPr>
        <p:spPr>
          <a:xfrm flipV="1">
            <a:off x="1872343" y="2208263"/>
            <a:ext cx="3135096" cy="15309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40095" y="2662841"/>
            <a:ext cx="3337773"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Dùng từ chính xác;</a:t>
            </a:r>
            <a:endParaRPr lang="en-US" sz="3200" dirty="0">
              <a:latin typeface="Times New Roman" pitchFamily="18" charset="0"/>
              <a:cs typeface="Times New Roman" pitchFamily="18" charset="0"/>
            </a:endParaRPr>
          </a:p>
        </p:txBody>
      </p:sp>
      <p:cxnSp>
        <p:nvCxnSpPr>
          <p:cNvPr id="35" name="Straight Arrow Connector 34"/>
          <p:cNvCxnSpPr>
            <a:stCxn id="3" idx="6"/>
            <a:endCxn id="34" idx="1"/>
          </p:cNvCxnSpPr>
          <p:nvPr/>
        </p:nvCxnSpPr>
        <p:spPr>
          <a:xfrm flipV="1">
            <a:off x="1872343" y="2955229"/>
            <a:ext cx="3167752" cy="784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83637" y="3373000"/>
            <a:ext cx="2646878"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Sát với bố cục;</a:t>
            </a:r>
            <a:endParaRPr lang="en-US" sz="3200" dirty="0">
              <a:latin typeface="Times New Roman" pitchFamily="18" charset="0"/>
              <a:cs typeface="Times New Roman" pitchFamily="18" charset="0"/>
            </a:endParaRPr>
          </a:p>
        </p:txBody>
      </p:sp>
      <p:cxnSp>
        <p:nvCxnSpPr>
          <p:cNvPr id="46" name="Straight Arrow Connector 45"/>
          <p:cNvCxnSpPr>
            <a:stCxn id="3" idx="6"/>
            <a:endCxn id="43" idx="1"/>
          </p:cNvCxnSpPr>
          <p:nvPr/>
        </p:nvCxnSpPr>
        <p:spPr>
          <a:xfrm flipV="1">
            <a:off x="1872343" y="3665388"/>
            <a:ext cx="3211294" cy="738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083634" y="4094039"/>
            <a:ext cx="2840842"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Có tính liên kết;</a:t>
            </a:r>
            <a:endParaRPr lang="en-US" sz="3200" dirty="0">
              <a:latin typeface="Times New Roman" pitchFamily="18" charset="0"/>
              <a:cs typeface="Times New Roman" pitchFamily="18" charset="0"/>
            </a:endParaRPr>
          </a:p>
        </p:txBody>
      </p:sp>
      <p:cxnSp>
        <p:nvCxnSpPr>
          <p:cNvPr id="51" name="Straight Arrow Connector 50"/>
          <p:cNvCxnSpPr>
            <a:stCxn id="3" idx="6"/>
            <a:endCxn id="50" idx="1"/>
          </p:cNvCxnSpPr>
          <p:nvPr/>
        </p:nvCxnSpPr>
        <p:spPr>
          <a:xfrm>
            <a:off x="1872343" y="3739239"/>
            <a:ext cx="3211291" cy="6471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105409" y="4719697"/>
            <a:ext cx="2351926"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Có mạch lạc;</a:t>
            </a:r>
            <a:endParaRPr lang="en-US" sz="3200" dirty="0">
              <a:latin typeface="Times New Roman" pitchFamily="18" charset="0"/>
              <a:cs typeface="Times New Roman" pitchFamily="18" charset="0"/>
            </a:endParaRPr>
          </a:p>
        </p:txBody>
      </p:sp>
      <p:cxnSp>
        <p:nvCxnSpPr>
          <p:cNvPr id="54" name="Straight Arrow Connector 53"/>
          <p:cNvCxnSpPr>
            <a:stCxn id="3" idx="6"/>
            <a:endCxn id="53" idx="1"/>
          </p:cNvCxnSpPr>
          <p:nvPr/>
        </p:nvCxnSpPr>
        <p:spPr>
          <a:xfrm>
            <a:off x="1872343" y="3739239"/>
            <a:ext cx="3233066" cy="12728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05405" y="5405497"/>
            <a:ext cx="3457998"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Kể chuyện hấp dẫn;</a:t>
            </a:r>
            <a:endParaRPr lang="en-US" sz="3200" dirty="0">
              <a:latin typeface="Times New Roman" pitchFamily="18" charset="0"/>
              <a:cs typeface="Times New Roman" pitchFamily="18" charset="0"/>
            </a:endParaRPr>
          </a:p>
        </p:txBody>
      </p:sp>
      <p:cxnSp>
        <p:nvCxnSpPr>
          <p:cNvPr id="58" name="Straight Arrow Connector 57"/>
          <p:cNvCxnSpPr>
            <a:stCxn id="3" idx="6"/>
            <a:endCxn id="57" idx="1"/>
          </p:cNvCxnSpPr>
          <p:nvPr/>
        </p:nvCxnSpPr>
        <p:spPr>
          <a:xfrm>
            <a:off x="1872343" y="3739239"/>
            <a:ext cx="3233062" cy="19586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trips(downLeft)">
                                      <p:cBhvr>
                                        <p:cTn id="25" dur="500"/>
                                        <p:tgtEl>
                                          <p:spTgt spid="3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down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strips(downLeft)">
                                      <p:cBhvr>
                                        <p:cTn id="33" dur="500"/>
                                        <p:tgtEl>
                                          <p:spTgt spid="34"/>
                                        </p:tgtEl>
                                      </p:cBhvr>
                                    </p:animEffect>
                                  </p:childTnLst>
                                </p:cTn>
                              </p:par>
                              <p:par>
                                <p:cTn id="34" presetID="18" presetClass="entr" presetSubtype="12"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strips(down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Left)">
                                      <p:cBhvr>
                                        <p:cTn id="41" dur="500"/>
                                        <p:tgtEl>
                                          <p:spTgt spid="43"/>
                                        </p:tgtEl>
                                      </p:cBhvr>
                                    </p:animEffect>
                                  </p:childTnLst>
                                </p:cTn>
                              </p:par>
                              <p:par>
                                <p:cTn id="42" presetID="18" presetClass="entr" presetSubtype="12"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strips(downLeft)">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strips(downLeft)">
                                      <p:cBhvr>
                                        <p:cTn id="49" dur="500"/>
                                        <p:tgtEl>
                                          <p:spTgt spid="50"/>
                                        </p:tgtEl>
                                      </p:cBhvr>
                                    </p:animEffect>
                                  </p:childTnLst>
                                </p:cTn>
                              </p:par>
                              <p:par>
                                <p:cTn id="50" presetID="18" presetClass="entr" presetSubtype="12"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strips(downLeft)">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strips(downLeft)">
                                      <p:cBhvr>
                                        <p:cTn id="57" dur="500"/>
                                        <p:tgtEl>
                                          <p:spTgt spid="53"/>
                                        </p:tgtEl>
                                      </p:cBhvr>
                                    </p:animEffect>
                                  </p:childTnLst>
                                </p:cTn>
                              </p:par>
                              <p:par>
                                <p:cTn id="58" presetID="18" presetClass="entr" presetSubtype="12"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strips(downLeft)">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strips(downLeft)">
                                      <p:cBhvr>
                                        <p:cTn id="65" dur="500"/>
                                        <p:tgtEl>
                                          <p:spTgt spid="57"/>
                                        </p:tgtEl>
                                      </p:cBhvr>
                                    </p:animEffect>
                                  </p:childTnLst>
                                </p:cTn>
                              </p:par>
                              <p:par>
                                <p:cTn id="66" presetID="18" presetClass="entr" presetSubtype="12"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strips(downLeft)">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par>
                                <p:cTn id="74" presetID="18" presetClass="entr" presetSubtype="12"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strips(downLeft)">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10" grpId="0"/>
      <p:bldP spid="29" grpId="0"/>
      <p:bldP spid="34" grpId="0"/>
      <p:bldP spid="43" grpId="0"/>
      <p:bldP spid="50" grpId="0"/>
      <p:bldP spid="53" grpId="0"/>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黑板教师公开课说课ppt动态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0E47A1"/>
      </a:dk2>
      <a:lt2>
        <a:srgbClr val="E7E6E6"/>
      </a:lt2>
      <a:accent1>
        <a:srgbClr val="1665C1"/>
      </a:accent1>
      <a:accent2>
        <a:srgbClr val="1D89E4"/>
      </a:accent2>
      <a:accent3>
        <a:srgbClr val="0E47A1"/>
      </a:accent3>
      <a:accent4>
        <a:srgbClr val="1665C1"/>
      </a:accent4>
      <a:accent5>
        <a:srgbClr val="1D89E4"/>
      </a:accent5>
      <a:accent6>
        <a:srgbClr val="0E47A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e9a72979e9671f231781b66b015d0f2f447b2a1">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1094</Words>
  <Application>Microsoft Office PowerPoint</Application>
  <PresentationFormat>Custom</PresentationFormat>
  <Paragraphs>126</Paragraphs>
  <Slides>20</Slides>
  <Notes>6</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主题</vt:lpstr>
      <vt:lpstr>ee9a72979e9671f231781b66b015d0f2f447b2a1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创意黑板教师公开课说课ppt动态模板</dc:title>
  <dc:creator>wen</dc:creator>
  <cp:lastModifiedBy>huy_ctn</cp:lastModifiedBy>
  <cp:revision>24</cp:revision>
  <dcterms:created xsi:type="dcterms:W3CDTF">2015-05-05T08:02:14Z</dcterms:created>
  <dcterms:modified xsi:type="dcterms:W3CDTF">2021-09-12T03:08:18Z</dcterms:modified>
</cp:coreProperties>
</file>